
<file path=[Content_Types].xml><?xml version="1.0" encoding="utf-8"?>
<Types xmlns="http://schemas.openxmlformats.org/package/2006/content-types">
  <Override PartName="/ppt/slides/slide12.xml" ContentType="application/vnd.openxmlformats-officedocument.presentationml.slide+xml"/>
  <Override PartName="/ppt/slideLayouts/slideLayout8.xml" ContentType="application/vnd.openxmlformats-officedocument.presentationml.slideLayout+xml"/>
  <Override PartName="/ppt/slides/slide22.xml" ContentType="application/vnd.openxmlformats-officedocument.presentationml.slide+xml"/>
  <Override PartName="/ppt/slides/slide28.xml" ContentType="application/vnd.openxmlformats-officedocument.presentationml.slide+xml"/>
  <Override PartName="/ppt/slides/slide2.xml" ContentType="application/vnd.openxmlformats-officedocument.presentationml.slide+xml"/>
  <Override PartName="/docProps/app.xml" ContentType="application/vnd.openxmlformats-officedocument.extended-properties+xml"/>
  <Override PartName="/ppt/slides/slide30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11.xml" ContentType="application/vnd.openxmlformats-officedocument.presentationml.slide+xml"/>
  <Override PartName="/ppt/slides/slide18.xml" ContentType="application/vnd.openxmlformats-officedocument.presentationml.slide+xml"/>
  <Override PartName="/ppt/slideLayouts/slideLayout3.xml" ContentType="application/vnd.openxmlformats-officedocument.presentationml.slideLayout+xml"/>
  <Override PartName="/ppt/slides/slide21.xml" ContentType="application/vnd.openxmlformats-officedocument.presentationml.slide+xml"/>
  <Override PartName="/ppt/slideLayouts/slideLayout5.xml" ContentType="application/vnd.openxmlformats-officedocument.presentationml.slideLayout+xml"/>
  <Override PartName="/ppt/slides/slide23.xml" ContentType="application/vnd.openxmlformats-officedocument.presentationml.slide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1.xml" ContentType="application/vnd.openxmlformats-officedocument.presentationml.slide+xml"/>
  <Override PartName="/ppt/tableStyles.xml" ContentType="application/vnd.openxmlformats-officedocument.presentationml.tableStyles+xml"/>
  <Default Extension="xml" ContentType="application/xml"/>
  <Override PartName="/ppt/slides/slide7.xml" ContentType="application/vnd.openxmlformats-officedocument.presentationml.slide+xml"/>
  <Override PartName="/ppt/slides/slide26.xml" ContentType="application/vnd.openxmlformats-officedocument.presentationml.slide+xml"/>
  <Override PartName="/ppt/slideMasters/slideMaster1.xml" ContentType="application/vnd.openxmlformats-officedocument.presentationml.slideMaster+xml"/>
  <Override PartName="/ppt/viewProps.xml" ContentType="application/vnd.openxmlformats-officedocument.presentationml.viewProps+xml"/>
  <Override PartName="/ppt/slides/slide25.xml" ContentType="application/vnd.openxmlformats-officedocument.presentationml.slide+xml"/>
  <Override PartName="/ppt/slides/slide13.xml" ContentType="application/vnd.openxmlformats-officedocument.presentationml.slide+xml"/>
  <Override PartName="/ppt/slides/slide40.xml" ContentType="application/vnd.openxmlformats-officedocument.presentationml.slide+xml"/>
  <Override PartName="/ppt/slides/slide14.xml" ContentType="application/vnd.openxmlformats-officedocument.presentationml.slide+xml"/>
  <Override PartName="/ppt/slides/slide34.xml" ContentType="application/vnd.openxmlformats-officedocument.presentationml.slide+xml"/>
  <Override PartName="/ppt/slides/slide20.xml" ContentType="application/vnd.openxmlformats-officedocument.presentationml.slide+xml"/>
  <Override PartName="/ppt/slides/slide1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theme/theme1.xml" ContentType="application/vnd.openxmlformats-officedocument.theme+xml"/>
  <Override PartName="/ppt/slideLayouts/slideLayout6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5.xml" ContentType="application/vnd.openxmlformats-officedocument.presentationml.slide+xml"/>
  <Override PartName="/ppt/slides/slide37.xml" ContentType="application/vnd.openxmlformats-officedocument.presentationml.slide+xml"/>
  <Override PartName="/ppt/slides/slide10.xml" ContentType="application/vnd.openxmlformats-officedocument.presentationml.slide+xml"/>
  <Override PartName="/ppt/slideLayouts/slideLayout7.xml" ContentType="application/vnd.openxmlformats-officedocument.presentationml.slideLayout+xml"/>
  <Override PartName="/ppt/slides/slide33.xml" ContentType="application/vnd.openxmlformats-officedocument.presentationml.slide+xml"/>
  <Override PartName="/ppt/presProps.xml" ContentType="application/vnd.openxmlformats-officedocument.presentationml.presProps+xml"/>
  <Default Extension="jpeg" ContentType="image/jpeg"/>
  <Default Extension="png" ContentType="image/png"/>
  <Override PartName="/ppt/slides/slide3.xml" ContentType="application/vnd.openxmlformats-officedocument.presentationml.slide+xml"/>
  <Override PartName="/ppt/slides/slide4.xml" ContentType="application/vnd.openxmlformats-officedocument.presentationml.slide+xml"/>
  <Default Extension="tiff" ContentType="image/tiff"/>
  <Override PartName="/ppt/slides/slide27.xml" ContentType="application/vnd.openxmlformats-officedocument.presentationml.slide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ppt/slides/slide8.xml" ContentType="application/vnd.openxmlformats-officedocument.presentationml.slide+xml"/>
  <Override PartName="/ppt/slides/slide31.xml" ContentType="application/vnd.openxmlformats-officedocument.presentationml.slide+xml"/>
  <Override PartName="/ppt/slides/slide15.xml" ContentType="application/vnd.openxmlformats-officedocument.presentationml.slide+xml"/>
  <Default Extension="bin" ContentType="application/vnd.openxmlformats-officedocument.presentationml.printerSettings"/>
  <Default Extension="rels" ContentType="application/vnd.openxmlformats-package.relationships+xml"/>
  <Override PartName="/ppt/slides/slide9.xml" ContentType="application/vnd.openxmlformats-officedocument.presentationml.slide+xml"/>
  <Override PartName="/ppt/slides/slide24.xml" ContentType="application/vnd.openxmlformats-officedocument.presentationml.slide+xml"/>
  <Override PartName="/ppt/slides/slide39.xml" ContentType="application/vnd.openxmlformats-officedocument.presentationml.slide+xml"/>
  <Override PartName="/ppt/slides/slide32.xml" ContentType="application/vnd.openxmlformats-officedocument.presentationml.slide+xml"/>
  <Override PartName="/ppt/slides/slide6.xml" ContentType="application/vnd.openxmlformats-officedocument.presentationml.slide+xml"/>
  <Override PartName="/ppt/slides/slide16.xml" ContentType="application/vnd.openxmlformats-officedocument.presentationml.slide+xml"/>
  <Override PartName="/ppt/slides/slide38.xml" ContentType="application/vnd.openxmlformats-officedocument.presentationml.slide+xml"/>
  <Override PartName="/ppt/slides/slide19.xml" ContentType="application/vnd.openxmlformats-officedocument.presentationml.slide+xml"/>
  <Override PartName="/ppt/slides/slide41.xml" ContentType="application/vnd.openxmlformats-officedocument.presentationml.slide+xml"/>
  <Override PartName="/ppt/slides/slide29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aveSubsetFonts="1" autoCompressPictures="0">
  <p:sldMasterIdLst>
    <p:sldMasterId id="2147483648" r:id="rId1"/>
  </p:sldMasterIdLst>
  <p:sldIdLst>
    <p:sldId id="256" r:id="rId2"/>
    <p:sldId id="311" r:id="rId3"/>
    <p:sldId id="257" r:id="rId4"/>
    <p:sldId id="296" r:id="rId5"/>
    <p:sldId id="278" r:id="rId6"/>
    <p:sldId id="277" r:id="rId7"/>
    <p:sldId id="273" r:id="rId8"/>
    <p:sldId id="280" r:id="rId9"/>
    <p:sldId id="274" r:id="rId10"/>
    <p:sldId id="283" r:id="rId11"/>
    <p:sldId id="282" r:id="rId12"/>
    <p:sldId id="284" r:id="rId13"/>
    <p:sldId id="258" r:id="rId14"/>
    <p:sldId id="259" r:id="rId15"/>
    <p:sldId id="295" r:id="rId16"/>
    <p:sldId id="299" r:id="rId17"/>
    <p:sldId id="300" r:id="rId18"/>
    <p:sldId id="285" r:id="rId19"/>
    <p:sldId id="286" r:id="rId20"/>
    <p:sldId id="298" r:id="rId21"/>
    <p:sldId id="262" r:id="rId22"/>
    <p:sldId id="301" r:id="rId23"/>
    <p:sldId id="264" r:id="rId24"/>
    <p:sldId id="265" r:id="rId25"/>
    <p:sldId id="288" r:id="rId26"/>
    <p:sldId id="303" r:id="rId27"/>
    <p:sldId id="266" r:id="rId28"/>
    <p:sldId id="289" r:id="rId29"/>
    <p:sldId id="290" r:id="rId30"/>
    <p:sldId id="291" r:id="rId31"/>
    <p:sldId id="304" r:id="rId32"/>
    <p:sldId id="305" r:id="rId33"/>
    <p:sldId id="306" r:id="rId34"/>
    <p:sldId id="270" r:id="rId35"/>
    <p:sldId id="307" r:id="rId36"/>
    <p:sldId id="310" r:id="rId37"/>
    <p:sldId id="309" r:id="rId38"/>
    <p:sldId id="308" r:id="rId39"/>
    <p:sldId id="260" r:id="rId40"/>
    <p:sldId id="261" r:id="rId41"/>
    <p:sldId id="263" r:id="rId4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extLst>
    <p:ext uri="{E76CE94A-603C-4142-B9EB-6D1370010A27}">
      <p14:discardImageEditData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0"/>
    </p:ext>
    <p:ext uri="{D31A062A-798A-4329-ABDD-BBA856620510}">
      <p14:defaultImageDpi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normalViewPr>
    <p:restoredLeft sz="15620"/>
    <p:restoredTop sz="91915" autoAdjust="0"/>
  </p:normalViewPr>
  <p:slideViewPr>
    <p:cSldViewPr snapToGrid="0" snapToObjects="1">
      <p:cViewPr varScale="1">
        <p:scale>
          <a:sx n="80" d="100"/>
          <a:sy n="80" d="100"/>
        </p:scale>
        <p:origin x="-1056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heme" Target="theme/theme1.xml"/><Relationship Id="rId35" Type="http://schemas.openxmlformats.org/officeDocument/2006/relationships/slide" Target="slides/slide34.xml"/><Relationship Id="rId31" Type="http://schemas.openxmlformats.org/officeDocument/2006/relationships/slide" Target="slides/slide30.xml"/><Relationship Id="rId34" Type="http://schemas.openxmlformats.org/officeDocument/2006/relationships/slide" Target="slides/slide33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7" Type="http://schemas.openxmlformats.org/officeDocument/2006/relationships/slide" Target="slides/slide6.xml"/><Relationship Id="rId36" Type="http://schemas.openxmlformats.org/officeDocument/2006/relationships/slide" Target="slides/slide35.xml"/><Relationship Id="rId43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47" Type="http://schemas.openxmlformats.org/officeDocument/2006/relationships/tableStyles" Target="tableStyles.xml"/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0" Type="http://schemas.openxmlformats.org/officeDocument/2006/relationships/slide" Target="slides/slide9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9" Type="http://schemas.openxmlformats.org/officeDocument/2006/relationships/slide" Target="slides/slide8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7" Type="http://schemas.openxmlformats.org/officeDocument/2006/relationships/slide" Target="slides/slide26.xml"/><Relationship Id="rId14" Type="http://schemas.openxmlformats.org/officeDocument/2006/relationships/slide" Target="slides/slide13.xml"/><Relationship Id="rId23" Type="http://schemas.openxmlformats.org/officeDocument/2006/relationships/slide" Target="slides/slide22.xml"/><Relationship Id="rId4" Type="http://schemas.openxmlformats.org/officeDocument/2006/relationships/slide" Target="slides/slide3.xml"/><Relationship Id="rId28" Type="http://schemas.openxmlformats.org/officeDocument/2006/relationships/slide" Target="slides/slide27.xml"/><Relationship Id="rId45" Type="http://schemas.openxmlformats.org/officeDocument/2006/relationships/viewProps" Target="viewProps.xml"/><Relationship Id="rId26" Type="http://schemas.openxmlformats.org/officeDocument/2006/relationships/slide" Target="slides/slide25.xml"/><Relationship Id="rId30" Type="http://schemas.openxmlformats.org/officeDocument/2006/relationships/slide" Target="slides/slide29.xml"/><Relationship Id="rId11" Type="http://schemas.openxmlformats.org/officeDocument/2006/relationships/slide" Target="slides/slide10.xml"/><Relationship Id="rId42" Type="http://schemas.openxmlformats.org/officeDocument/2006/relationships/slide" Target="slides/slide41.xml"/><Relationship Id="rId29" Type="http://schemas.openxmlformats.org/officeDocument/2006/relationships/slide" Target="slides/slide28.xml"/><Relationship Id="rId6" Type="http://schemas.openxmlformats.org/officeDocument/2006/relationships/slide" Target="slides/slide5.xml"/><Relationship Id="rId16" Type="http://schemas.openxmlformats.org/officeDocument/2006/relationships/slide" Target="slides/slide15.xml"/><Relationship Id="rId33" Type="http://schemas.openxmlformats.org/officeDocument/2006/relationships/slide" Target="slides/slide32.xml"/><Relationship Id="rId44" Type="http://schemas.openxmlformats.org/officeDocument/2006/relationships/presProps" Target="presProps.xml"/><Relationship Id="rId41" Type="http://schemas.openxmlformats.org/officeDocument/2006/relationships/slide" Target="slides/slide4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9" Type="http://schemas.openxmlformats.org/officeDocument/2006/relationships/slide" Target="slides/slide18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22" Type="http://schemas.openxmlformats.org/officeDocument/2006/relationships/slide" Target="slides/slide21.xml"/><Relationship Id="rId21" Type="http://schemas.openxmlformats.org/officeDocument/2006/relationships/slide" Target="slides/slide20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F3B5E1-1F75-F648-AE6F-7CF0C9D91C62}" type="datetimeFigureOut">
              <a:rPr lang="en-US" smtClean="0"/>
              <a:pPr/>
              <a:t>4/18/13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02D213-9B90-1946-8F7E-37C576A8D71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F3B5E1-1F75-F648-AE6F-7CF0C9D91C62}" type="datetimeFigureOut">
              <a:rPr lang="en-US" smtClean="0"/>
              <a:pPr/>
              <a:t>4/18/13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02D213-9B90-1946-8F7E-37C576A8D71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F3B5E1-1F75-F648-AE6F-7CF0C9D91C62}" type="datetimeFigureOut">
              <a:rPr lang="en-US" smtClean="0"/>
              <a:pPr/>
              <a:t>4/18/13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02D213-9B90-1946-8F7E-37C576A8D71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F3B5E1-1F75-F648-AE6F-7CF0C9D91C62}" type="datetimeFigureOut">
              <a:rPr lang="en-US" smtClean="0"/>
              <a:pPr/>
              <a:t>4/18/13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02D213-9B90-1946-8F7E-37C576A8D71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F3B5E1-1F75-F648-AE6F-7CF0C9D91C62}" type="datetimeFigureOut">
              <a:rPr lang="en-US" smtClean="0"/>
              <a:pPr/>
              <a:t>4/18/13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02D213-9B90-1946-8F7E-37C576A8D71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F3B5E1-1F75-F648-AE6F-7CF0C9D91C62}" type="datetimeFigureOut">
              <a:rPr lang="en-US" smtClean="0"/>
              <a:pPr/>
              <a:t>4/18/13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02D213-9B90-1946-8F7E-37C576A8D71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F3B5E1-1F75-F648-AE6F-7CF0C9D91C62}" type="datetimeFigureOut">
              <a:rPr lang="en-US" smtClean="0"/>
              <a:pPr/>
              <a:t>4/18/13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02D213-9B90-1946-8F7E-37C576A8D71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F3B5E1-1F75-F648-AE6F-7CF0C9D91C62}" type="datetimeFigureOut">
              <a:rPr lang="en-US" smtClean="0"/>
              <a:pPr/>
              <a:t>4/18/13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02D213-9B90-1946-8F7E-37C576A8D71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F3B5E1-1F75-F648-AE6F-7CF0C9D91C62}" type="datetimeFigureOut">
              <a:rPr lang="en-US" smtClean="0"/>
              <a:pPr/>
              <a:t>4/18/13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02D213-9B90-1946-8F7E-37C576A8D71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F3B5E1-1F75-F648-AE6F-7CF0C9D91C62}" type="datetimeFigureOut">
              <a:rPr lang="en-US" smtClean="0"/>
              <a:pPr/>
              <a:t>4/18/13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02D213-9B90-1946-8F7E-37C576A8D71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F3B5E1-1F75-F648-AE6F-7CF0C9D91C62}" type="datetimeFigureOut">
              <a:rPr lang="en-US" smtClean="0"/>
              <a:pPr/>
              <a:t>4/18/13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02D213-9B90-1946-8F7E-37C576A8D71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4" Type="http://schemas.openxmlformats.org/officeDocument/2006/relationships/slideLayout" Target="../slideLayouts/slideLayout4.xml"/><Relationship Id="rId10" Type="http://schemas.openxmlformats.org/officeDocument/2006/relationships/slideLayout" Target="../slideLayouts/slideLayout10.xml"/><Relationship Id="rId5" Type="http://schemas.openxmlformats.org/officeDocument/2006/relationships/slideLayout" Target="../slideLayouts/slideLayout5.xml"/><Relationship Id="rId7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9" Type="http://schemas.openxmlformats.org/officeDocument/2006/relationships/slideLayout" Target="../slideLayouts/slideLayout9.xml"/><Relationship Id="rId3" Type="http://schemas.openxmlformats.org/officeDocument/2006/relationships/slideLayout" Target="../slideLayouts/slideLayout3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F3B5E1-1F75-F648-AE6F-7CF0C9D91C62}" type="datetimeFigureOut">
              <a:rPr lang="en-US" smtClean="0"/>
              <a:pPr/>
              <a:t>4/18/13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02D213-9B90-1946-8F7E-37C576A8D713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image" Target="../media/image14.jpeg"/><Relationship Id="rId5" Type="http://schemas.openxmlformats.org/officeDocument/2006/relationships/image" Target="../media/image15.jpeg"/><Relationship Id="rId7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eg"/><Relationship Id="rId3" Type="http://schemas.openxmlformats.org/officeDocument/2006/relationships/image" Target="../media/image13.jpeg"/><Relationship Id="rId6" Type="http://schemas.openxmlformats.org/officeDocument/2006/relationships/image" Target="../media/image7.jpe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eg"/><Relationship Id="rId3" Type="http://schemas.openxmlformats.org/officeDocument/2006/relationships/image" Target="../media/image8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Relationship Id="rId3" Type="http://schemas.openxmlformats.org/officeDocument/2006/relationships/image" Target="../media/image4.tiff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Relationship Id="rId3" Type="http://schemas.openxmlformats.org/officeDocument/2006/relationships/image" Target="../media/image4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3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image" Target="../media/image16.jpeg"/><Relationship Id="rId5" Type="http://schemas.openxmlformats.org/officeDocument/2006/relationships/image" Target="../media/image19.jpeg"/><Relationship Id="rId7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eg"/><Relationship Id="rId3" Type="http://schemas.openxmlformats.org/officeDocument/2006/relationships/image" Target="../media/image13.jpeg"/><Relationship Id="rId6" Type="http://schemas.openxmlformats.org/officeDocument/2006/relationships/image" Target="../media/image20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jpeg"/><Relationship Id="rId3" Type="http://schemas.openxmlformats.org/officeDocument/2006/relationships/image" Target="../media/image24.jpe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Relationship Id="rId5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3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3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Relationship Id="rId3" Type="http://schemas.openxmlformats.org/officeDocument/2006/relationships/image" Target="../media/image4.tiff"/><Relationship Id="rId5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4" Type="http://schemas.openxmlformats.org/officeDocument/2006/relationships/image" Target="../media/image7.jpeg"/><Relationship Id="rId5" Type="http://schemas.openxmlformats.org/officeDocument/2006/relationships/image" Target="../media/image8.jpeg"/><Relationship Id="rId7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Relationship Id="rId3" Type="http://schemas.openxmlformats.org/officeDocument/2006/relationships/image" Target="../media/image6.png"/><Relationship Id="rId6" Type="http://schemas.openxmlformats.org/officeDocument/2006/relationships/image" Target="../media/image3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834571"/>
            <a:ext cx="7772400" cy="1470025"/>
          </a:xfrm>
        </p:spPr>
        <p:txBody>
          <a:bodyPr>
            <a:noAutofit/>
          </a:bodyPr>
          <a:lstStyle/>
          <a:p>
            <a:pPr algn="l"/>
            <a:r>
              <a:rPr lang="en-US" sz="3200" dirty="0" smtClean="0">
                <a:latin typeface="Arial"/>
                <a:cs typeface="Arial"/>
              </a:rPr>
              <a:t>Young Children’s Disambiguation of Words and Symbolic Gestures: </a:t>
            </a:r>
            <a:r>
              <a:rPr lang="en-US" sz="3200" i="1" dirty="0" smtClean="0">
                <a:latin typeface="Arial"/>
                <a:cs typeface="Arial"/>
              </a:rPr>
              <a:t>Implications for Domain-Specificity</a:t>
            </a:r>
            <a:endParaRPr lang="en-US" sz="3200" i="1" dirty="0">
              <a:latin typeface="Arial"/>
              <a:cs typeface="Arial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483429"/>
            <a:ext cx="7772400" cy="882952"/>
          </a:xfrm>
        </p:spPr>
        <p:txBody>
          <a:bodyPr>
            <a:normAutofit/>
          </a:bodyPr>
          <a:lstStyle/>
          <a:p>
            <a:pPr algn="l"/>
            <a:r>
              <a:rPr lang="en-US" sz="2800" dirty="0" err="1" smtClean="0">
                <a:latin typeface="Arial"/>
                <a:cs typeface="Arial"/>
              </a:rPr>
              <a:t>Sumarga</a:t>
            </a:r>
            <a:r>
              <a:rPr lang="en-US" sz="2800" dirty="0" smtClean="0">
                <a:latin typeface="Arial"/>
                <a:cs typeface="Arial"/>
              </a:rPr>
              <a:t> (Umay) Suanda &amp; Laura L. </a:t>
            </a:r>
            <a:r>
              <a:rPr lang="en-US" sz="2800" dirty="0" err="1" smtClean="0">
                <a:latin typeface="Arial"/>
                <a:cs typeface="Arial"/>
              </a:rPr>
              <a:t>Namy</a:t>
            </a:r>
            <a:endParaRPr lang="en-US" sz="2800" baseline="30000" dirty="0" smtClean="0">
              <a:latin typeface="Arial"/>
              <a:cs typeface="Arial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0046" y="5841999"/>
            <a:ext cx="1032834" cy="7746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rcRect t="32579" b="36285"/>
          <a:stretch>
            <a:fillRect/>
          </a:stretch>
        </p:blipFill>
        <p:spPr>
          <a:xfrm>
            <a:off x="6532880" y="5810613"/>
            <a:ext cx="2433318" cy="75763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u="sng" dirty="0" smtClean="0">
                <a:latin typeface="Arial"/>
                <a:cs typeface="Arial"/>
              </a:rPr>
              <a:t>Experiment 1: </a:t>
            </a:r>
            <a:r>
              <a:rPr lang="en-US" i="1" u="sng" dirty="0" smtClean="0">
                <a:latin typeface="Arial"/>
                <a:cs typeface="Arial"/>
              </a:rPr>
              <a:t>Methods</a:t>
            </a:r>
            <a:endParaRPr lang="en-US" i="1" u="sng" dirty="0">
              <a:latin typeface="Arial"/>
              <a:cs typeface="Arial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Arial"/>
                <a:cs typeface="Arial"/>
              </a:rPr>
              <a:t>Disambiguation task: 	</a:t>
            </a:r>
            <a:r>
              <a:rPr lang="en-US" b="1" dirty="0" smtClean="0">
                <a:latin typeface="Arial"/>
                <a:cs typeface="Arial"/>
              </a:rPr>
              <a:t>Target Trial </a:t>
            </a:r>
            <a:r>
              <a:rPr lang="en-US" dirty="0" smtClean="0">
                <a:latin typeface="Arial"/>
                <a:cs typeface="Arial"/>
              </a:rPr>
              <a:t>+ </a:t>
            </a:r>
          </a:p>
          <a:p>
            <a:pPr>
              <a:buNone/>
            </a:pPr>
            <a:r>
              <a:rPr lang="en-US" dirty="0" smtClean="0">
                <a:latin typeface="Arial"/>
                <a:cs typeface="Arial"/>
              </a:rPr>
              <a:t>											Control Trial </a:t>
            </a:r>
            <a:endParaRPr lang="en-US" dirty="0">
              <a:latin typeface="Arial"/>
              <a:cs typeface="Arial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701040" y="3025855"/>
            <a:ext cx="3362960" cy="2692400"/>
            <a:chOff x="457200" y="4023360"/>
            <a:chExt cx="3362960" cy="2692400"/>
          </a:xfrm>
        </p:grpSpPr>
        <p:pic>
          <p:nvPicPr>
            <p:cNvPr id="4" name="Picture 3" descr="Picture 1.png"/>
            <p:cNvPicPr>
              <a:picLocks noChangeAspect="1"/>
            </p:cNvPicPr>
            <p:nvPr/>
          </p:nvPicPr>
          <p:blipFill>
            <a:blip r:embed="rId2"/>
            <a:srcRect b="29006"/>
            <a:stretch>
              <a:fillRect/>
            </a:stretch>
          </p:blipFill>
          <p:spPr>
            <a:xfrm>
              <a:off x="822960" y="5146040"/>
              <a:ext cx="2621280" cy="1396683"/>
            </a:xfrm>
            <a:prstGeom prst="rect">
              <a:avLst/>
            </a:prstGeom>
          </p:spPr>
        </p:pic>
        <p:sp>
          <p:nvSpPr>
            <p:cNvPr id="5" name="Rounded Rectangular Callout 4"/>
            <p:cNvSpPr/>
            <p:nvPr/>
          </p:nvSpPr>
          <p:spPr>
            <a:xfrm>
              <a:off x="822960" y="4499094"/>
              <a:ext cx="2621280" cy="514866"/>
            </a:xfrm>
            <a:prstGeom prst="wedgeRoundRectCallout">
              <a:avLst>
                <a:gd name="adj1" fmla="val -41376"/>
                <a:gd name="adj2" fmla="val 89926"/>
                <a:gd name="adj3" fmla="val 16667"/>
              </a:avLst>
            </a:prstGeom>
            <a:noFill/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963414" y="4499094"/>
              <a:ext cx="22759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Can you get it? </a:t>
              </a:r>
              <a:r>
                <a:rPr lang="en-US" i="1" u="sng" dirty="0" err="1" smtClean="0"/>
                <a:t>blicket</a:t>
              </a:r>
              <a:endParaRPr lang="en-US" i="1" u="sng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01040" y="4023360"/>
              <a:ext cx="2844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Word Condition: Target Trial</a:t>
              </a:r>
              <a:endParaRPr lang="en-US" b="1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457200" y="4023360"/>
              <a:ext cx="3362960" cy="269240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100320" y="3005218"/>
            <a:ext cx="3362960" cy="2692400"/>
            <a:chOff x="4856480" y="4002723"/>
            <a:chExt cx="3362960" cy="2692400"/>
          </a:xfrm>
        </p:grpSpPr>
        <p:pic>
          <p:nvPicPr>
            <p:cNvPr id="16" name="Picture 15" descr="Picture 2.png"/>
            <p:cNvPicPr>
              <a:picLocks noChangeAspect="1"/>
            </p:cNvPicPr>
            <p:nvPr/>
          </p:nvPicPr>
          <p:blipFill>
            <a:blip r:embed="rId3"/>
            <a:srcRect b="27608"/>
            <a:stretch>
              <a:fillRect/>
            </a:stretch>
          </p:blipFill>
          <p:spPr>
            <a:xfrm>
              <a:off x="5256183" y="5146040"/>
              <a:ext cx="2621280" cy="1396683"/>
            </a:xfrm>
            <a:prstGeom prst="rect">
              <a:avLst/>
            </a:prstGeom>
          </p:spPr>
        </p:pic>
        <p:grpSp>
          <p:nvGrpSpPr>
            <p:cNvPr id="10" name="Group 9"/>
            <p:cNvGrpSpPr/>
            <p:nvPr/>
          </p:nvGrpSpPr>
          <p:grpSpPr>
            <a:xfrm>
              <a:off x="4856480" y="4002723"/>
              <a:ext cx="3362960" cy="2692400"/>
              <a:chOff x="457200" y="4023360"/>
              <a:chExt cx="3362960" cy="2692400"/>
            </a:xfrm>
          </p:grpSpPr>
          <p:sp>
            <p:nvSpPr>
              <p:cNvPr id="13" name="TextBox 12"/>
              <p:cNvSpPr txBox="1"/>
              <p:nvPr/>
            </p:nvSpPr>
            <p:spPr>
              <a:xfrm>
                <a:off x="963414" y="4499094"/>
                <a:ext cx="25147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Can you get it? </a:t>
                </a:r>
                <a:r>
                  <a:rPr lang="en-US" i="1" dirty="0" smtClean="0"/>
                  <a:t>[gesture]</a:t>
                </a:r>
                <a:endParaRPr lang="en-US" i="1" dirty="0"/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579120" y="4023360"/>
                <a:ext cx="31191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 smtClean="0"/>
                  <a:t>Gesture Condition: Target Trial</a:t>
                </a:r>
                <a:endParaRPr lang="en-US" b="1" dirty="0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457200" y="4023360"/>
                <a:ext cx="3362960" cy="269240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ounded Rectangular Callout 11"/>
              <p:cNvSpPr/>
              <p:nvPr/>
            </p:nvSpPr>
            <p:spPr>
              <a:xfrm>
                <a:off x="822960" y="4499094"/>
                <a:ext cx="2621280" cy="514866"/>
              </a:xfrm>
              <a:prstGeom prst="wedgeRoundRectCallout">
                <a:avLst>
                  <a:gd name="adj1" fmla="val -41376"/>
                  <a:gd name="adj2" fmla="val 89926"/>
                  <a:gd name="adj3" fmla="val 16667"/>
                </a:avLst>
              </a:prstGeom>
              <a:noFill/>
              <a:ln w="1905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u="sng" dirty="0" smtClean="0">
                <a:latin typeface="Arial"/>
                <a:cs typeface="Arial"/>
              </a:rPr>
              <a:t>Experiment 1: </a:t>
            </a:r>
            <a:r>
              <a:rPr lang="en-US" i="1" u="sng" dirty="0" smtClean="0">
                <a:latin typeface="Arial"/>
                <a:cs typeface="Arial"/>
              </a:rPr>
              <a:t>Methods</a:t>
            </a:r>
            <a:endParaRPr lang="en-US" i="1" u="sng" dirty="0">
              <a:latin typeface="Arial"/>
              <a:cs typeface="Arial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Arial"/>
                <a:cs typeface="Arial"/>
              </a:rPr>
              <a:t>Disambiguation task: 	Target Trial + </a:t>
            </a:r>
          </a:p>
          <a:p>
            <a:pPr>
              <a:buNone/>
            </a:pPr>
            <a:r>
              <a:rPr lang="en-US" dirty="0" smtClean="0">
                <a:latin typeface="Arial"/>
                <a:cs typeface="Arial"/>
              </a:rPr>
              <a:t>											</a:t>
            </a:r>
            <a:r>
              <a:rPr lang="en-US" b="1" dirty="0" smtClean="0">
                <a:latin typeface="Arial"/>
                <a:cs typeface="Arial"/>
              </a:rPr>
              <a:t>Control Trial </a:t>
            </a:r>
            <a:endParaRPr lang="en-US" b="1" dirty="0">
              <a:latin typeface="Arial"/>
              <a:cs typeface="Arial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2967213" y="2889917"/>
            <a:ext cx="3362960" cy="2692400"/>
            <a:chOff x="2967213" y="4002723"/>
            <a:chExt cx="3362960" cy="2692400"/>
          </a:xfrm>
        </p:grpSpPr>
        <p:grpSp>
          <p:nvGrpSpPr>
            <p:cNvPr id="10" name="Group 9"/>
            <p:cNvGrpSpPr/>
            <p:nvPr/>
          </p:nvGrpSpPr>
          <p:grpSpPr>
            <a:xfrm>
              <a:off x="2967213" y="4002723"/>
              <a:ext cx="3362960" cy="2692400"/>
              <a:chOff x="457200" y="4023360"/>
              <a:chExt cx="3362960" cy="2692400"/>
            </a:xfrm>
          </p:grpSpPr>
          <p:sp>
            <p:nvSpPr>
              <p:cNvPr id="13" name="TextBox 12"/>
              <p:cNvSpPr txBox="1"/>
              <p:nvPr/>
            </p:nvSpPr>
            <p:spPr>
              <a:xfrm>
                <a:off x="1223421" y="4499094"/>
                <a:ext cx="180342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Can you get one? </a:t>
                </a:r>
                <a:endParaRPr lang="en-US" i="1" dirty="0"/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579120" y="4023360"/>
                <a:ext cx="31191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 smtClean="0"/>
                  <a:t>Both Conditions: Control Trial</a:t>
                </a:r>
                <a:endParaRPr lang="en-US" b="1" dirty="0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457200" y="4023360"/>
                <a:ext cx="3362960" cy="269240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ounded Rectangular Callout 11"/>
              <p:cNvSpPr/>
              <p:nvPr/>
            </p:nvSpPr>
            <p:spPr>
              <a:xfrm>
                <a:off x="822960" y="4499094"/>
                <a:ext cx="2621280" cy="514866"/>
              </a:xfrm>
              <a:prstGeom prst="wedgeRoundRectCallout">
                <a:avLst>
                  <a:gd name="adj1" fmla="val -41376"/>
                  <a:gd name="adj2" fmla="val 89926"/>
                  <a:gd name="adj3" fmla="val 16667"/>
                </a:avLst>
              </a:prstGeom>
              <a:noFill/>
              <a:ln w="1905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17" name="Picture 16" descr="Picture 3.png"/>
            <p:cNvPicPr>
              <a:picLocks noChangeAspect="1"/>
            </p:cNvPicPr>
            <p:nvPr/>
          </p:nvPicPr>
          <p:blipFill>
            <a:blip r:embed="rId2"/>
            <a:srcRect b="31485"/>
            <a:stretch>
              <a:fillRect/>
            </a:stretch>
          </p:blipFill>
          <p:spPr>
            <a:xfrm>
              <a:off x="3332973" y="5236712"/>
              <a:ext cx="2621280" cy="1321567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u="sng" dirty="0" smtClean="0">
                <a:latin typeface="Arial"/>
                <a:cs typeface="Arial"/>
              </a:rPr>
              <a:t>Experiment 1: </a:t>
            </a:r>
            <a:r>
              <a:rPr lang="en-US" i="1" u="sng" dirty="0" smtClean="0">
                <a:latin typeface="Arial"/>
                <a:cs typeface="Arial"/>
              </a:rPr>
              <a:t>Methods</a:t>
            </a:r>
            <a:endParaRPr lang="en-US" i="1" u="sng" dirty="0">
              <a:latin typeface="Arial"/>
              <a:cs typeface="Arial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572938" cy="4525963"/>
          </a:xfrm>
        </p:spPr>
        <p:txBody>
          <a:bodyPr/>
          <a:lstStyle/>
          <a:p>
            <a:r>
              <a:rPr lang="en-US" dirty="0" smtClean="0">
                <a:latin typeface="Arial"/>
                <a:cs typeface="Arial"/>
              </a:rPr>
              <a:t>Disambiguation task: </a:t>
            </a:r>
          </a:p>
          <a:p>
            <a:pPr lvl="1"/>
            <a:r>
              <a:rPr lang="en-US" dirty="0" smtClean="0">
                <a:latin typeface="Arial"/>
                <a:cs typeface="Arial"/>
              </a:rPr>
              <a:t>3 object sets </a:t>
            </a:r>
          </a:p>
          <a:p>
            <a:pPr lvl="1"/>
            <a:r>
              <a:rPr lang="en-US" dirty="0" smtClean="0">
                <a:latin typeface="Arial"/>
                <a:cs typeface="Arial"/>
              </a:rPr>
              <a:t>2 target and 2 control trials in each set </a:t>
            </a:r>
            <a:endParaRPr lang="en-US" dirty="0">
              <a:latin typeface="Arial"/>
              <a:cs typeface="Arial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5188893" y="1600198"/>
          <a:ext cx="3803032" cy="431784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01516"/>
                <a:gridCol w="1901516"/>
              </a:tblGrid>
              <a:tr h="810243">
                <a:tc>
                  <a:txBody>
                    <a:bodyPr/>
                    <a:lstStyle/>
                    <a:p>
                      <a:pPr algn="ctr"/>
                      <a:r>
                        <a:rPr lang="en-US" sz="2000" b="1" i="1" dirty="0" smtClean="0"/>
                        <a:t>Familiar Objects</a:t>
                      </a:r>
                      <a:endParaRPr lang="en-US" sz="2000" b="1" i="1" dirty="0"/>
                    </a:p>
                  </a:txBody>
                  <a:tcPr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1" dirty="0" smtClean="0"/>
                        <a:t>Novel</a:t>
                      </a:r>
                      <a:r>
                        <a:rPr lang="en-US" sz="2000" b="1" i="1" baseline="0" dirty="0" smtClean="0"/>
                        <a:t> Objects</a:t>
                      </a:r>
                      <a:endParaRPr lang="en-US" sz="2000" b="1" i="1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507606">
                <a:tc>
                  <a:txBody>
                    <a:bodyPr/>
                    <a:lstStyle/>
                    <a:p>
                      <a:pPr algn="ctr"/>
                      <a:endParaRPr lang="en-US" sz="2000" b="1" i="1" dirty="0"/>
                    </a:p>
                  </a:txBody>
                  <a:tcPr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1" i="1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pSp>
        <p:nvGrpSpPr>
          <p:cNvPr id="12" name="Group 11"/>
          <p:cNvGrpSpPr/>
          <p:nvPr/>
        </p:nvGrpSpPr>
        <p:grpSpPr>
          <a:xfrm>
            <a:off x="5494406" y="2607528"/>
            <a:ext cx="3192394" cy="3165729"/>
            <a:chOff x="5494406" y="2607528"/>
            <a:chExt cx="3192394" cy="3165729"/>
          </a:xfrm>
        </p:grpSpPr>
        <p:pic>
          <p:nvPicPr>
            <p:cNvPr id="5" name="Picture 4" descr="garlic press - cropped.jp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394143" y="2607775"/>
              <a:ext cx="1292656" cy="969263"/>
            </a:xfrm>
            <a:prstGeom prst="rect">
              <a:avLst/>
            </a:prstGeom>
          </p:spPr>
        </p:pic>
        <p:pic>
          <p:nvPicPr>
            <p:cNvPr id="6" name="Picture 5" descr="roller - cropped.jp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64337" y="4803994"/>
              <a:ext cx="1292657" cy="969263"/>
            </a:xfrm>
            <a:prstGeom prst="rect">
              <a:avLst/>
            </a:prstGeom>
          </p:spPr>
        </p:pic>
        <p:pic>
          <p:nvPicPr>
            <p:cNvPr id="8" name="Picture 7" descr="cup - cropped.jp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94406" y="4783007"/>
              <a:ext cx="1320646" cy="990250"/>
            </a:xfrm>
            <a:prstGeom prst="rect">
              <a:avLst/>
            </a:prstGeom>
          </p:spPr>
        </p:pic>
        <p:pic>
          <p:nvPicPr>
            <p:cNvPr id="9" name="Picture 8" descr="hammer - cropped.jp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522067" y="3705870"/>
              <a:ext cx="1320646" cy="990251"/>
            </a:xfrm>
            <a:prstGeom prst="rect">
              <a:avLst/>
            </a:prstGeom>
          </p:spPr>
        </p:pic>
        <p:pic>
          <p:nvPicPr>
            <p:cNvPr id="10" name="Picture 9" descr="keys - cropped.jpg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549728" y="2607528"/>
              <a:ext cx="1292985" cy="969510"/>
            </a:xfrm>
            <a:prstGeom prst="rect">
              <a:avLst/>
            </a:prstGeom>
          </p:spPr>
        </p:pic>
        <p:pic>
          <p:nvPicPr>
            <p:cNvPr id="11" name="Picture 10" descr="Juicer - cropped.jpg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394143" y="3705870"/>
              <a:ext cx="1292657" cy="969263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Slide1.jpg"/>
          <p:cNvPicPr>
            <a:picLocks noChangeAspect="1"/>
          </p:cNvPicPr>
          <p:nvPr/>
        </p:nvPicPr>
        <p:blipFill>
          <a:blip r:embed="rId2"/>
          <a:srcRect t="7650" b="8032"/>
          <a:stretch>
            <a:fillRect/>
          </a:stretch>
        </p:blipFill>
        <p:spPr>
          <a:xfrm>
            <a:off x="327134" y="1417638"/>
            <a:ext cx="8534400" cy="53970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u="sng" dirty="0" smtClean="0">
                <a:latin typeface="Arial"/>
                <a:cs typeface="Arial"/>
              </a:rPr>
              <a:t>Experiment 1: </a:t>
            </a:r>
            <a:r>
              <a:rPr lang="en-US" i="1" u="sng" dirty="0" smtClean="0">
                <a:latin typeface="Arial"/>
                <a:cs typeface="Arial"/>
              </a:rPr>
              <a:t>Results</a:t>
            </a:r>
            <a:endParaRPr lang="en-US" i="1" u="sng" dirty="0">
              <a:latin typeface="Arial"/>
              <a:cs typeface="Arial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47036" y="1998903"/>
            <a:ext cx="1513372" cy="3938564"/>
            <a:chOff x="327134" y="1734217"/>
            <a:chExt cx="1513372" cy="3938564"/>
          </a:xfrm>
        </p:grpSpPr>
        <p:grpSp>
          <p:nvGrpSpPr>
            <p:cNvPr id="9" name="Group 8"/>
            <p:cNvGrpSpPr/>
            <p:nvPr/>
          </p:nvGrpSpPr>
          <p:grpSpPr>
            <a:xfrm>
              <a:off x="327134" y="1734217"/>
              <a:ext cx="1513372" cy="946751"/>
              <a:chOff x="327134" y="1734217"/>
              <a:chExt cx="1513372" cy="946751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327134" y="2311636"/>
                <a:ext cx="151337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Garlic press</a:t>
                </a:r>
                <a:endParaRPr lang="en-US" dirty="0"/>
              </a:p>
            </p:txBody>
          </p:sp>
          <p:pic>
            <p:nvPicPr>
              <p:cNvPr id="12" name="Picture 11" descr="garlic press - cropped.jpg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45183" y="1734217"/>
                <a:ext cx="830025" cy="622371"/>
              </a:xfrm>
              <a:prstGeom prst="rect">
                <a:avLst/>
              </a:prstGeom>
            </p:spPr>
          </p:pic>
        </p:grpSp>
        <p:grpSp>
          <p:nvGrpSpPr>
            <p:cNvPr id="11" name="Group 10"/>
            <p:cNvGrpSpPr/>
            <p:nvPr/>
          </p:nvGrpSpPr>
          <p:grpSpPr>
            <a:xfrm>
              <a:off x="556942" y="4731883"/>
              <a:ext cx="807027" cy="940898"/>
              <a:chOff x="556942" y="4731883"/>
              <a:chExt cx="807027" cy="940898"/>
            </a:xfrm>
          </p:grpSpPr>
          <p:sp>
            <p:nvSpPr>
              <p:cNvPr id="10" name="TextBox 9"/>
              <p:cNvSpPr txBox="1"/>
              <p:nvPr/>
            </p:nvSpPr>
            <p:spPr>
              <a:xfrm>
                <a:off x="694870" y="5303449"/>
                <a:ext cx="66909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Keys</a:t>
                </a:r>
                <a:endParaRPr lang="en-US" dirty="0"/>
              </a:p>
            </p:txBody>
          </p:sp>
          <p:pic>
            <p:nvPicPr>
              <p:cNvPr id="13" name="Picture 12" descr="keys - cropped.jpg"/>
              <p:cNvPicPr>
                <a:picLocks noChangeAspect="1"/>
              </p:cNvPicPr>
              <p:nvPr/>
            </p:nvPicPr>
            <p:blipFill>
              <a:blip r:embed="rId4"/>
              <a:srcRect l="19581"/>
              <a:stretch>
                <a:fillRect/>
              </a:stretch>
            </p:blipFill>
            <p:spPr>
              <a:xfrm>
                <a:off x="556942" y="4731883"/>
                <a:ext cx="748055" cy="697484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u="sng" dirty="0" smtClean="0">
                <a:latin typeface="Arial"/>
                <a:cs typeface="Arial"/>
              </a:rPr>
              <a:t>Experiment 1: </a:t>
            </a:r>
            <a:r>
              <a:rPr lang="en-US" i="1" u="sng" dirty="0" smtClean="0">
                <a:latin typeface="Arial"/>
                <a:cs typeface="Arial"/>
              </a:rPr>
              <a:t>Results</a:t>
            </a:r>
            <a:endParaRPr lang="en-US" u="sng" dirty="0">
              <a:latin typeface="Arial"/>
              <a:cs typeface="Arial"/>
            </a:endParaRPr>
          </a:p>
        </p:txBody>
      </p:sp>
      <p:pic>
        <p:nvPicPr>
          <p:cNvPr id="6" name="Picture 5" descr="Slide2.jpg"/>
          <p:cNvPicPr>
            <a:picLocks noChangeAspect="1"/>
          </p:cNvPicPr>
          <p:nvPr/>
        </p:nvPicPr>
        <p:blipFill>
          <a:blip r:embed="rId2"/>
          <a:srcRect t="9172" b="8464"/>
          <a:stretch>
            <a:fillRect/>
          </a:stretch>
        </p:blipFill>
        <p:spPr>
          <a:xfrm>
            <a:off x="301543" y="1527282"/>
            <a:ext cx="8534400" cy="527192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818056" y="6491433"/>
            <a:ext cx="32295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b="1" dirty="0" smtClean="0">
                <a:latin typeface="Arial"/>
                <a:cs typeface="Arial"/>
              </a:rPr>
              <a:t>Suanda &amp; </a:t>
            </a:r>
            <a:r>
              <a:rPr lang="en-US" sz="1400" b="1" dirty="0" err="1" smtClean="0">
                <a:latin typeface="Arial"/>
                <a:cs typeface="Arial"/>
              </a:rPr>
              <a:t>Namy</a:t>
            </a:r>
            <a:r>
              <a:rPr lang="en-US" sz="1400" b="1" dirty="0" smtClean="0">
                <a:latin typeface="Arial"/>
                <a:cs typeface="Arial"/>
              </a:rPr>
              <a:t> (2013) </a:t>
            </a:r>
            <a:r>
              <a:rPr lang="en-US" sz="1400" b="1" i="1" dirty="0" smtClean="0">
                <a:latin typeface="Arial"/>
                <a:cs typeface="Arial"/>
              </a:rPr>
              <a:t>Infancy</a:t>
            </a:r>
            <a:endParaRPr lang="en-US" sz="1400" b="1" i="1" dirty="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u="sng" dirty="0" smtClean="0">
                <a:latin typeface="Arial"/>
                <a:cs typeface="Arial"/>
              </a:rPr>
              <a:t>Research Goals</a:t>
            </a:r>
            <a:endParaRPr lang="en-US" u="sng" dirty="0">
              <a:latin typeface="Arial"/>
              <a:cs typeface="Arial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Arial"/>
                <a:cs typeface="Arial"/>
              </a:rPr>
              <a:t>Test single lexicon idea (Exp 1):</a:t>
            </a:r>
          </a:p>
          <a:p>
            <a:pPr marL="914400" lvl="1" indent="-514350"/>
            <a:r>
              <a:rPr lang="en-US" i="1" dirty="0" smtClean="0">
                <a:latin typeface="Arial"/>
                <a:cs typeface="Arial"/>
              </a:rPr>
              <a:t>In a gesture disambiguation task, will children select the novel object? </a:t>
            </a:r>
          </a:p>
        </p:txBody>
      </p:sp>
      <p:grpSp>
        <p:nvGrpSpPr>
          <p:cNvPr id="4" name="Group 44"/>
          <p:cNvGrpSpPr/>
          <p:nvPr/>
        </p:nvGrpSpPr>
        <p:grpSpPr>
          <a:xfrm>
            <a:off x="3223112" y="3421494"/>
            <a:ext cx="2697776" cy="2883116"/>
            <a:chOff x="984863" y="3765221"/>
            <a:chExt cx="2697776" cy="2883116"/>
          </a:xfrm>
        </p:grpSpPr>
        <p:grpSp>
          <p:nvGrpSpPr>
            <p:cNvPr id="5" name="Group 21"/>
            <p:cNvGrpSpPr/>
            <p:nvPr/>
          </p:nvGrpSpPr>
          <p:grpSpPr>
            <a:xfrm>
              <a:off x="1562732" y="4419716"/>
              <a:ext cx="1676400" cy="1539951"/>
              <a:chOff x="1562732" y="4419716"/>
              <a:chExt cx="1676400" cy="1539951"/>
            </a:xfrm>
          </p:grpSpPr>
          <p:pic>
            <p:nvPicPr>
              <p:cNvPr id="8" name="Picture 7" descr="sign-book.jpg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770018" y="4968147"/>
                <a:ext cx="422364" cy="422364"/>
              </a:xfrm>
              <a:prstGeom prst="rect">
                <a:avLst/>
              </a:prstGeom>
              <a:ln w="19050">
                <a:solidFill>
                  <a:schemeClr val="bg1"/>
                </a:solidFill>
              </a:ln>
            </p:spPr>
          </p:pic>
          <p:pic>
            <p:nvPicPr>
              <p:cNvPr id="9" name="Picture 8" descr="sign-cup.jpg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681507" y="4689832"/>
                <a:ext cx="366494" cy="366494"/>
              </a:xfrm>
              <a:prstGeom prst="rect">
                <a:avLst/>
              </a:prstGeom>
              <a:ln w="19050">
                <a:solidFill>
                  <a:schemeClr val="bg1"/>
                </a:solidFill>
              </a:ln>
            </p:spPr>
          </p:pic>
          <p:pic>
            <p:nvPicPr>
              <p:cNvPr id="10" name="Picture 9" descr="sign - cat.png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92382" y="4845144"/>
                <a:ext cx="422364" cy="422364"/>
              </a:xfrm>
              <a:prstGeom prst="rect">
                <a:avLst/>
              </a:prstGeom>
              <a:ln w="19050">
                <a:solidFill>
                  <a:schemeClr val="bg1"/>
                </a:solidFill>
              </a:ln>
            </p:spPr>
          </p:pic>
          <p:sp>
            <p:nvSpPr>
              <p:cNvPr id="11" name="TextBox 10"/>
              <p:cNvSpPr txBox="1"/>
              <p:nvPr/>
            </p:nvSpPr>
            <p:spPr>
              <a:xfrm>
                <a:off x="2286001" y="5236622"/>
                <a:ext cx="7620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smtClean="0"/>
                  <a:t>“car”</a:t>
                </a:r>
                <a:endParaRPr lang="en-US" sz="1400" dirty="0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1757059" y="4654400"/>
                <a:ext cx="9144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smtClean="0"/>
                  <a:t>“hat”</a:t>
                </a:r>
                <a:endParaRPr lang="en-US" sz="1400" dirty="0"/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2133601" y="4565302"/>
                <a:ext cx="9144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smtClean="0"/>
                  <a:t>“dog”</a:t>
                </a:r>
                <a:endParaRPr lang="en-US" sz="1400" dirty="0"/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1828800" y="5390511"/>
                <a:ext cx="10668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smtClean="0"/>
                  <a:t>“shoe”</a:t>
                </a:r>
                <a:endParaRPr lang="en-US" sz="1400" dirty="0"/>
              </a:p>
            </p:txBody>
          </p:sp>
          <p:sp>
            <p:nvSpPr>
              <p:cNvPr id="15" name="Cloud Callout 14"/>
              <p:cNvSpPr/>
              <p:nvPr/>
            </p:nvSpPr>
            <p:spPr>
              <a:xfrm>
                <a:off x="1562732" y="4419716"/>
                <a:ext cx="1676400" cy="1539951"/>
              </a:xfrm>
              <a:prstGeom prst="cloudCallout">
                <a:avLst>
                  <a:gd name="adj1" fmla="val 1151"/>
                  <a:gd name="adj2" fmla="val 74893"/>
                </a:avLst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984863" y="3790233"/>
              <a:ext cx="264358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b="1" dirty="0" smtClean="0"/>
                <a:t>Unified Lexicon</a:t>
              </a:r>
              <a:endParaRPr lang="en-US" sz="2200" u="sng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1039059" y="3765221"/>
              <a:ext cx="2643580" cy="288311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45"/>
          <p:cNvGrpSpPr/>
          <p:nvPr/>
        </p:nvGrpSpPr>
        <p:grpSpPr>
          <a:xfrm>
            <a:off x="2418625" y="3421494"/>
            <a:ext cx="4306751" cy="2883116"/>
            <a:chOff x="4380049" y="3790233"/>
            <a:chExt cx="4306751" cy="2883116"/>
          </a:xfrm>
        </p:grpSpPr>
        <p:grpSp>
          <p:nvGrpSpPr>
            <p:cNvPr id="17" name="Group 22"/>
            <p:cNvGrpSpPr/>
            <p:nvPr/>
          </p:nvGrpSpPr>
          <p:grpSpPr>
            <a:xfrm>
              <a:off x="4657597" y="4397501"/>
              <a:ext cx="1676400" cy="1539951"/>
              <a:chOff x="1562732" y="4419716"/>
              <a:chExt cx="1676400" cy="1539951"/>
            </a:xfrm>
          </p:grpSpPr>
          <p:sp>
            <p:nvSpPr>
              <p:cNvPr id="25" name="TextBox 24"/>
              <p:cNvSpPr txBox="1"/>
              <p:nvPr/>
            </p:nvSpPr>
            <p:spPr>
              <a:xfrm>
                <a:off x="2286001" y="4921217"/>
                <a:ext cx="7620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smtClean="0"/>
                  <a:t>“car”</a:t>
                </a:r>
                <a:endParaRPr lang="en-US" sz="1400" dirty="0"/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1676401" y="4962177"/>
                <a:ext cx="9144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smtClean="0"/>
                  <a:t>“hat”</a:t>
                </a:r>
                <a:endParaRPr lang="en-US" sz="1400" dirty="0"/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2133601" y="4565302"/>
                <a:ext cx="9144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smtClean="0"/>
                  <a:t>“dog”</a:t>
                </a:r>
                <a:endParaRPr lang="en-US" sz="1400" dirty="0"/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1828800" y="5289723"/>
                <a:ext cx="10668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smtClean="0"/>
                  <a:t>“shoe”</a:t>
                </a:r>
                <a:endParaRPr lang="en-US" sz="1400" dirty="0"/>
              </a:p>
            </p:txBody>
          </p:sp>
          <p:sp>
            <p:nvSpPr>
              <p:cNvPr id="29" name="Cloud Callout 28"/>
              <p:cNvSpPr/>
              <p:nvPr/>
            </p:nvSpPr>
            <p:spPr>
              <a:xfrm>
                <a:off x="1562732" y="4419716"/>
                <a:ext cx="1676400" cy="1539951"/>
              </a:xfrm>
              <a:prstGeom prst="cloudCallout">
                <a:avLst>
                  <a:gd name="adj1" fmla="val 56035"/>
                  <a:gd name="adj2" fmla="val 79942"/>
                </a:avLst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" name="Group 31"/>
            <p:cNvGrpSpPr/>
            <p:nvPr/>
          </p:nvGrpSpPr>
          <p:grpSpPr>
            <a:xfrm>
              <a:off x="6720853" y="4350571"/>
              <a:ext cx="1676400" cy="1539951"/>
              <a:chOff x="1562732" y="4419716"/>
              <a:chExt cx="1676400" cy="1539951"/>
            </a:xfrm>
          </p:grpSpPr>
          <p:pic>
            <p:nvPicPr>
              <p:cNvPr id="21" name="Picture 20" descr="sign-book.jpg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770018" y="4968147"/>
                <a:ext cx="422364" cy="422364"/>
              </a:xfrm>
              <a:prstGeom prst="rect">
                <a:avLst/>
              </a:prstGeom>
              <a:ln w="19050">
                <a:solidFill>
                  <a:schemeClr val="bg1"/>
                </a:solidFill>
              </a:ln>
            </p:spPr>
          </p:pic>
          <p:pic>
            <p:nvPicPr>
              <p:cNvPr id="22" name="Picture 21" descr="sign-cup.jpg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48252" y="4664828"/>
                <a:ext cx="366494" cy="366494"/>
              </a:xfrm>
              <a:prstGeom prst="rect">
                <a:avLst/>
              </a:prstGeom>
              <a:ln w="19050">
                <a:solidFill>
                  <a:schemeClr val="bg1"/>
                </a:solidFill>
              </a:ln>
            </p:spPr>
          </p:pic>
          <p:pic>
            <p:nvPicPr>
              <p:cNvPr id="23" name="Picture 22" descr="sign - cat.png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92382" y="5222066"/>
                <a:ext cx="422364" cy="422364"/>
              </a:xfrm>
              <a:prstGeom prst="rect">
                <a:avLst/>
              </a:prstGeom>
              <a:ln w="19050">
                <a:solidFill>
                  <a:schemeClr val="bg1"/>
                </a:solidFill>
              </a:ln>
            </p:spPr>
          </p:pic>
          <p:sp>
            <p:nvSpPr>
              <p:cNvPr id="24" name="Cloud Callout 23"/>
              <p:cNvSpPr/>
              <p:nvPr/>
            </p:nvSpPr>
            <p:spPr>
              <a:xfrm>
                <a:off x="1562732" y="4419716"/>
                <a:ext cx="1676400" cy="1539951"/>
              </a:xfrm>
              <a:prstGeom prst="cloudCallout">
                <a:avLst>
                  <a:gd name="adj1" fmla="val -49868"/>
                  <a:gd name="adj2" fmla="val 80783"/>
                </a:avLst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9" name="TextBox 18"/>
            <p:cNvSpPr txBox="1"/>
            <p:nvPr/>
          </p:nvSpPr>
          <p:spPr>
            <a:xfrm>
              <a:off x="4380050" y="3790233"/>
              <a:ext cx="430675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b="1" dirty="0" smtClean="0"/>
                <a:t>Different Lexicon</a:t>
              </a:r>
              <a:endParaRPr lang="en-US" sz="2200" u="sng" dirty="0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4380049" y="3790233"/>
              <a:ext cx="4306751" cy="288311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45"/>
          <p:cNvGrpSpPr/>
          <p:nvPr/>
        </p:nvGrpSpPr>
        <p:grpSpPr>
          <a:xfrm>
            <a:off x="542797" y="2425077"/>
            <a:ext cx="4306751" cy="2883116"/>
            <a:chOff x="4380049" y="3790233"/>
            <a:chExt cx="4306751" cy="2883116"/>
          </a:xfrm>
        </p:grpSpPr>
        <p:grpSp>
          <p:nvGrpSpPr>
            <p:cNvPr id="17" name="Group 22"/>
            <p:cNvGrpSpPr/>
            <p:nvPr/>
          </p:nvGrpSpPr>
          <p:grpSpPr>
            <a:xfrm>
              <a:off x="4657597" y="4397501"/>
              <a:ext cx="1676400" cy="1539951"/>
              <a:chOff x="1562732" y="4419716"/>
              <a:chExt cx="1676400" cy="1539951"/>
            </a:xfrm>
          </p:grpSpPr>
          <p:sp>
            <p:nvSpPr>
              <p:cNvPr id="25" name="TextBox 24"/>
              <p:cNvSpPr txBox="1"/>
              <p:nvPr/>
            </p:nvSpPr>
            <p:spPr>
              <a:xfrm>
                <a:off x="2286001" y="4921217"/>
                <a:ext cx="7620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smtClean="0"/>
                  <a:t>“car”</a:t>
                </a:r>
                <a:endParaRPr lang="en-US" sz="1400" dirty="0"/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1676401" y="4962177"/>
                <a:ext cx="9144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smtClean="0"/>
                  <a:t>“hat”</a:t>
                </a:r>
                <a:endParaRPr lang="en-US" sz="1400" dirty="0"/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2133601" y="4565302"/>
                <a:ext cx="9144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smtClean="0"/>
                  <a:t>“dog”</a:t>
                </a:r>
                <a:endParaRPr lang="en-US" sz="1400" dirty="0"/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1828800" y="5289723"/>
                <a:ext cx="10668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smtClean="0"/>
                  <a:t>“shoe”</a:t>
                </a:r>
                <a:endParaRPr lang="en-US" sz="1400" dirty="0"/>
              </a:p>
            </p:txBody>
          </p:sp>
          <p:sp>
            <p:nvSpPr>
              <p:cNvPr id="29" name="Cloud Callout 28"/>
              <p:cNvSpPr/>
              <p:nvPr/>
            </p:nvSpPr>
            <p:spPr>
              <a:xfrm>
                <a:off x="1562732" y="4419716"/>
                <a:ext cx="1676400" cy="1539951"/>
              </a:xfrm>
              <a:prstGeom prst="cloudCallout">
                <a:avLst>
                  <a:gd name="adj1" fmla="val 56035"/>
                  <a:gd name="adj2" fmla="val 79942"/>
                </a:avLst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" name="Group 31"/>
            <p:cNvGrpSpPr/>
            <p:nvPr/>
          </p:nvGrpSpPr>
          <p:grpSpPr>
            <a:xfrm>
              <a:off x="6720853" y="4350571"/>
              <a:ext cx="1676400" cy="1539951"/>
              <a:chOff x="1562732" y="4419716"/>
              <a:chExt cx="1676400" cy="1539951"/>
            </a:xfrm>
          </p:grpSpPr>
          <p:pic>
            <p:nvPicPr>
              <p:cNvPr id="21" name="Picture 20" descr="sign-book.jpg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770018" y="4968147"/>
                <a:ext cx="422364" cy="422364"/>
              </a:xfrm>
              <a:prstGeom prst="rect">
                <a:avLst/>
              </a:prstGeom>
              <a:ln w="19050">
                <a:solidFill>
                  <a:schemeClr val="bg1"/>
                </a:solidFill>
              </a:ln>
            </p:spPr>
          </p:pic>
          <p:pic>
            <p:nvPicPr>
              <p:cNvPr id="22" name="Picture 21" descr="sign-cup.jpg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48252" y="4664828"/>
                <a:ext cx="366494" cy="366494"/>
              </a:xfrm>
              <a:prstGeom prst="rect">
                <a:avLst/>
              </a:prstGeom>
              <a:ln w="19050">
                <a:solidFill>
                  <a:schemeClr val="bg1"/>
                </a:solidFill>
              </a:ln>
            </p:spPr>
          </p:pic>
          <p:pic>
            <p:nvPicPr>
              <p:cNvPr id="23" name="Picture 22" descr="sign - cat.png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92382" y="5222066"/>
                <a:ext cx="422364" cy="422364"/>
              </a:xfrm>
              <a:prstGeom prst="rect">
                <a:avLst/>
              </a:prstGeom>
              <a:ln w="19050">
                <a:solidFill>
                  <a:schemeClr val="bg1"/>
                </a:solidFill>
              </a:ln>
            </p:spPr>
          </p:pic>
          <p:sp>
            <p:nvSpPr>
              <p:cNvPr id="24" name="Cloud Callout 23"/>
              <p:cNvSpPr/>
              <p:nvPr/>
            </p:nvSpPr>
            <p:spPr>
              <a:xfrm>
                <a:off x="1562732" y="4419716"/>
                <a:ext cx="1676400" cy="1539951"/>
              </a:xfrm>
              <a:prstGeom prst="cloudCallout">
                <a:avLst>
                  <a:gd name="adj1" fmla="val -49868"/>
                  <a:gd name="adj2" fmla="val 80783"/>
                </a:avLst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9" name="TextBox 18"/>
            <p:cNvSpPr txBox="1"/>
            <p:nvPr/>
          </p:nvSpPr>
          <p:spPr>
            <a:xfrm>
              <a:off x="4380050" y="3790233"/>
              <a:ext cx="430675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b="1" dirty="0" smtClean="0"/>
                <a:t>Different Lexicon</a:t>
              </a:r>
              <a:endParaRPr lang="en-US" sz="2200" u="sng" dirty="0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4380049" y="3790233"/>
              <a:ext cx="4306751" cy="288311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5080154" y="2296975"/>
            <a:ext cx="396178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AutoNum type="arabicPeriod"/>
            </a:pPr>
            <a:r>
              <a:rPr lang="en-US" sz="2200" dirty="0" smtClean="0">
                <a:latin typeface="Arial"/>
                <a:cs typeface="Arial"/>
              </a:rPr>
              <a:t>Disambiguation </a:t>
            </a:r>
            <a:r>
              <a:rPr lang="en-US" sz="2200" i="1" dirty="0" smtClean="0">
                <a:latin typeface="Arial"/>
                <a:cs typeface="Arial"/>
              </a:rPr>
              <a:t>does not</a:t>
            </a:r>
            <a:r>
              <a:rPr lang="en-US" sz="2200" dirty="0" smtClean="0">
                <a:latin typeface="Arial"/>
                <a:cs typeface="Arial"/>
              </a:rPr>
              <a:t> </a:t>
            </a:r>
            <a:r>
              <a:rPr lang="en-US" sz="2200" i="1" dirty="0" smtClean="0">
                <a:latin typeface="Arial"/>
                <a:cs typeface="Arial"/>
              </a:rPr>
              <a:t>generalize</a:t>
            </a:r>
            <a:r>
              <a:rPr lang="en-US" sz="2200" dirty="0" smtClean="0">
                <a:latin typeface="Arial"/>
                <a:cs typeface="Arial"/>
              </a:rPr>
              <a:t> between words and gestures </a:t>
            </a:r>
          </a:p>
          <a:p>
            <a:pPr marL="457200" indent="-457200"/>
            <a:endParaRPr lang="en-US" sz="2200" dirty="0" smtClean="0">
              <a:latin typeface="Arial"/>
              <a:cs typeface="Arial"/>
            </a:endParaRPr>
          </a:p>
          <a:p>
            <a:pPr marL="457200" indent="-457200">
              <a:buAutoNum type="arabicPeriod"/>
            </a:pPr>
            <a:r>
              <a:rPr lang="en-US" sz="2200" dirty="0" smtClean="0">
                <a:latin typeface="Arial"/>
                <a:cs typeface="Arial"/>
              </a:rPr>
              <a:t>Disambiguation does generalizes but children don’t have a gesture for familiar object</a:t>
            </a:r>
          </a:p>
          <a:p>
            <a:pPr marL="457200" indent="-457200"/>
            <a:endParaRPr lang="en-US" sz="2200" dirty="0" smtClean="0">
              <a:latin typeface="Arial"/>
              <a:cs typeface="Arial"/>
            </a:endParaRPr>
          </a:p>
        </p:txBody>
      </p:sp>
      <p:sp>
        <p:nvSpPr>
          <p:cNvPr id="31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 fontScale="90000"/>
          </a:bodyPr>
          <a:lstStyle/>
          <a:p>
            <a:pPr algn="l"/>
            <a:r>
              <a:rPr lang="en-US" u="sng" dirty="0" smtClean="0">
                <a:latin typeface="Arial"/>
                <a:cs typeface="Arial"/>
              </a:rPr>
              <a:t>Why would children not select the novel object in the gesture task?</a:t>
            </a:r>
            <a:endParaRPr lang="en-US" u="sng" dirty="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u="sng" dirty="0" smtClean="0">
                <a:latin typeface="Arial"/>
                <a:cs typeface="Arial"/>
              </a:rPr>
              <a:t>Research Goals</a:t>
            </a:r>
            <a:endParaRPr lang="en-US" u="sng" dirty="0">
              <a:latin typeface="Arial"/>
              <a:cs typeface="Arial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rPr>
              <a:t>Test single lexicon idea (Exp 1)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Arial"/>
                <a:cs typeface="Arial"/>
              </a:rPr>
              <a:t>Test whether disambiguation generalizes to gesture domain (Exp 2):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>
                <a:latin typeface="Arial"/>
                <a:cs typeface="Arial"/>
              </a:rPr>
              <a:t>Create a condition where children have a gestural label for an object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>
                <a:latin typeface="Arial"/>
                <a:cs typeface="Arial"/>
              </a:rPr>
              <a:t>Will children avoid linking a second gesture to that object (i.e., gesture-gesture overlap)?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u="sng" dirty="0" smtClean="0">
                <a:latin typeface="Arial"/>
                <a:cs typeface="Arial"/>
              </a:rPr>
              <a:t>Experiment 2: </a:t>
            </a:r>
            <a:r>
              <a:rPr lang="en-US" i="1" u="sng" dirty="0" smtClean="0">
                <a:latin typeface="Arial"/>
                <a:cs typeface="Arial"/>
              </a:rPr>
              <a:t>Methods</a:t>
            </a:r>
            <a:endParaRPr lang="en-US" i="1" u="sng" dirty="0">
              <a:latin typeface="Arial"/>
              <a:cs typeface="Arial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Arial"/>
                <a:cs typeface="Arial"/>
              </a:rPr>
              <a:t>Participants: 32 18-month-olds </a:t>
            </a:r>
            <a:r>
              <a:rPr lang="en-US" sz="2800" dirty="0" smtClean="0">
                <a:latin typeface="Arial"/>
                <a:cs typeface="Arial"/>
              </a:rPr>
              <a:t>(</a:t>
            </a:r>
            <a:r>
              <a:rPr lang="en-US" sz="2800" i="1" dirty="0" smtClean="0">
                <a:latin typeface="Arial"/>
                <a:cs typeface="Arial"/>
              </a:rPr>
              <a:t>M</a:t>
            </a:r>
            <a:r>
              <a:rPr lang="en-US" sz="2800" i="1" baseline="-25000" dirty="0" smtClean="0">
                <a:latin typeface="Arial"/>
                <a:cs typeface="Arial"/>
              </a:rPr>
              <a:t>age</a:t>
            </a:r>
            <a:r>
              <a:rPr lang="en-US" sz="2800" dirty="0" smtClean="0">
                <a:latin typeface="Arial"/>
                <a:cs typeface="Arial"/>
              </a:rPr>
              <a:t> = 18.3)</a:t>
            </a:r>
          </a:p>
          <a:p>
            <a:r>
              <a:rPr lang="en-US" dirty="0" smtClean="0">
                <a:latin typeface="Arial"/>
                <a:cs typeface="Arial"/>
              </a:rPr>
              <a:t>Design: Between subjects (word vs. gesture conditions) </a:t>
            </a:r>
          </a:p>
          <a:p>
            <a:r>
              <a:rPr lang="en-US" dirty="0" smtClean="0">
                <a:latin typeface="Arial"/>
                <a:cs typeface="Arial"/>
              </a:rPr>
              <a:t>Task: </a:t>
            </a:r>
          </a:p>
          <a:p>
            <a:pPr lvl="1"/>
            <a:r>
              <a:rPr lang="en-US" dirty="0" smtClean="0">
                <a:latin typeface="Arial"/>
                <a:cs typeface="Arial"/>
              </a:rPr>
              <a:t>Learning Phase + Disambiguation Task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u="sng" dirty="0" smtClean="0">
                <a:latin typeface="Arial"/>
                <a:cs typeface="Arial"/>
              </a:rPr>
              <a:t>Experiment 2: </a:t>
            </a:r>
            <a:r>
              <a:rPr lang="en-US" i="1" u="sng" dirty="0" smtClean="0">
                <a:latin typeface="Arial"/>
                <a:cs typeface="Arial"/>
              </a:rPr>
              <a:t>Methods</a:t>
            </a:r>
            <a:endParaRPr lang="en-US" i="1" u="sng" dirty="0">
              <a:latin typeface="Arial"/>
              <a:cs typeface="Arial"/>
            </a:endParaRPr>
          </a:p>
        </p:txBody>
      </p:sp>
      <p:grpSp>
        <p:nvGrpSpPr>
          <p:cNvPr id="56" name="Group 55"/>
          <p:cNvGrpSpPr/>
          <p:nvPr/>
        </p:nvGrpSpPr>
        <p:grpSpPr>
          <a:xfrm>
            <a:off x="64309" y="2391749"/>
            <a:ext cx="2908238" cy="4232759"/>
            <a:chOff x="3039599" y="2435006"/>
            <a:chExt cx="2908238" cy="4232759"/>
          </a:xfrm>
        </p:grpSpPr>
        <p:sp>
          <p:nvSpPr>
            <p:cNvPr id="23" name="TextBox 22"/>
            <p:cNvSpPr txBox="1"/>
            <p:nvPr/>
          </p:nvSpPr>
          <p:spPr>
            <a:xfrm>
              <a:off x="3366349" y="2450134"/>
              <a:ext cx="224772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One object is labeled with </a:t>
              </a:r>
              <a:r>
                <a:rPr lang="en-US" b="1" dirty="0" smtClean="0"/>
                <a:t>word or gesture </a:t>
              </a:r>
              <a:endParaRPr lang="en-US" b="1" dirty="0"/>
            </a:p>
          </p:txBody>
        </p:sp>
        <p:cxnSp>
          <p:nvCxnSpPr>
            <p:cNvPr id="27" name="Straight Arrow Connector 26"/>
            <p:cNvCxnSpPr/>
            <p:nvPr/>
          </p:nvCxnSpPr>
          <p:spPr>
            <a:xfrm rot="5400000" flipH="1" flipV="1">
              <a:off x="3017631" y="5195164"/>
              <a:ext cx="580282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Oval Callout 27"/>
            <p:cNvSpPr/>
            <p:nvPr/>
          </p:nvSpPr>
          <p:spPr>
            <a:xfrm>
              <a:off x="3736515" y="5016247"/>
              <a:ext cx="1720617" cy="1137872"/>
            </a:xfrm>
            <a:prstGeom prst="wedgeEllipseCallout">
              <a:avLst>
                <a:gd name="adj1" fmla="val 454"/>
                <a:gd name="adj2" fmla="val 86694"/>
              </a:avLst>
            </a:prstGeom>
            <a:noFill/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3955467" y="5367178"/>
              <a:ext cx="13248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/>
                <a:t>Look, riffle!</a:t>
              </a:r>
              <a:endParaRPr lang="en-US" b="1" i="1" dirty="0"/>
            </a:p>
          </p:txBody>
        </p:sp>
        <p:grpSp>
          <p:nvGrpSpPr>
            <p:cNvPr id="42" name="Group 41"/>
            <p:cNvGrpSpPr>
              <a:grpSpLocks/>
            </p:cNvGrpSpPr>
            <p:nvPr/>
          </p:nvGrpSpPr>
          <p:grpSpPr>
            <a:xfrm>
              <a:off x="3105302" y="3142279"/>
              <a:ext cx="2729853" cy="1740617"/>
              <a:chOff x="6098499" y="3129312"/>
              <a:chExt cx="2729853" cy="1740617"/>
            </a:xfrm>
          </p:grpSpPr>
          <p:pic>
            <p:nvPicPr>
              <p:cNvPr id="43" name="Picture 42" descr="Level-cropped.jpg"/>
              <p:cNvPicPr>
                <a:picLocks noChangeAspect="1"/>
              </p:cNvPicPr>
              <p:nvPr/>
            </p:nvPicPr>
            <p:blipFill>
              <a:blip r:embed="rId2"/>
              <a:srcRect l="2532"/>
              <a:stretch>
                <a:fillRect/>
              </a:stretch>
            </p:blipFill>
            <p:spPr>
              <a:xfrm>
                <a:off x="6098499" y="3864089"/>
                <a:ext cx="1341120" cy="1005840"/>
              </a:xfrm>
              <a:prstGeom prst="rect">
                <a:avLst/>
              </a:prstGeom>
            </p:spPr>
          </p:pic>
          <p:pic>
            <p:nvPicPr>
              <p:cNvPr id="44" name="Picture 43" descr="garlic press - cropped.jpg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486915" y="3129312"/>
                <a:ext cx="1341437" cy="1005840"/>
              </a:xfrm>
              <a:prstGeom prst="rect">
                <a:avLst/>
              </a:prstGeom>
            </p:spPr>
          </p:pic>
        </p:grpSp>
        <p:sp>
          <p:nvSpPr>
            <p:cNvPr id="53" name="Rectangle 52"/>
            <p:cNvSpPr/>
            <p:nvPr/>
          </p:nvSpPr>
          <p:spPr>
            <a:xfrm>
              <a:off x="3039599" y="2435006"/>
              <a:ext cx="2908238" cy="4232759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3058689" y="2391749"/>
            <a:ext cx="2908238" cy="4232760"/>
            <a:chOff x="3039599" y="2435006"/>
            <a:chExt cx="2908238" cy="4232760"/>
          </a:xfrm>
        </p:grpSpPr>
        <p:sp>
          <p:nvSpPr>
            <p:cNvPr id="37" name="TextBox 36"/>
            <p:cNvSpPr txBox="1"/>
            <p:nvPr/>
          </p:nvSpPr>
          <p:spPr>
            <a:xfrm>
              <a:off x="3366349" y="2450134"/>
              <a:ext cx="224772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Other object is </a:t>
              </a:r>
            </a:p>
            <a:p>
              <a:r>
                <a:rPr lang="en-US" b="1" dirty="0" smtClean="0"/>
                <a:t>not labeled </a:t>
              </a:r>
              <a:endParaRPr lang="en-US" b="1" dirty="0"/>
            </a:p>
          </p:txBody>
        </p:sp>
        <p:cxnSp>
          <p:nvCxnSpPr>
            <p:cNvPr id="38" name="Straight Arrow Connector 37"/>
            <p:cNvCxnSpPr/>
            <p:nvPr/>
          </p:nvCxnSpPr>
          <p:spPr>
            <a:xfrm rot="5400000" flipH="1" flipV="1">
              <a:off x="5323143" y="5195164"/>
              <a:ext cx="580282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Oval Callout 38"/>
            <p:cNvSpPr/>
            <p:nvPr/>
          </p:nvSpPr>
          <p:spPr>
            <a:xfrm>
              <a:off x="3736515" y="4905817"/>
              <a:ext cx="1720617" cy="1137872"/>
            </a:xfrm>
            <a:prstGeom prst="wedgeEllipseCallout">
              <a:avLst>
                <a:gd name="adj1" fmla="val 454"/>
                <a:gd name="adj2" fmla="val 86694"/>
              </a:avLst>
            </a:prstGeom>
            <a:noFill/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3955467" y="5168404"/>
              <a:ext cx="140815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/>
                <a:t>Look, at this </a:t>
              </a:r>
            </a:p>
            <a:p>
              <a:r>
                <a:rPr lang="en-US" b="1" i="1" dirty="0" smtClean="0"/>
                <a:t>one!</a:t>
              </a:r>
              <a:endParaRPr lang="en-US" b="1" i="1" dirty="0"/>
            </a:p>
          </p:txBody>
        </p:sp>
        <p:grpSp>
          <p:nvGrpSpPr>
            <p:cNvPr id="41" name="Group 41"/>
            <p:cNvGrpSpPr>
              <a:grpSpLocks/>
            </p:cNvGrpSpPr>
            <p:nvPr/>
          </p:nvGrpSpPr>
          <p:grpSpPr>
            <a:xfrm>
              <a:off x="3097383" y="3142279"/>
              <a:ext cx="2737772" cy="1696445"/>
              <a:chOff x="6090580" y="3129312"/>
              <a:chExt cx="2737772" cy="1696445"/>
            </a:xfrm>
          </p:grpSpPr>
          <p:pic>
            <p:nvPicPr>
              <p:cNvPr id="59" name="Picture 58" descr="Level-cropped.jpg"/>
              <p:cNvPicPr>
                <a:picLocks noChangeAspect="1"/>
              </p:cNvPicPr>
              <p:nvPr/>
            </p:nvPicPr>
            <p:blipFill>
              <a:blip r:embed="rId2"/>
              <a:srcRect l="2532"/>
              <a:stretch>
                <a:fillRect/>
              </a:stretch>
            </p:blipFill>
            <p:spPr>
              <a:xfrm>
                <a:off x="6090580" y="3129312"/>
                <a:ext cx="1341120" cy="1005840"/>
              </a:xfrm>
              <a:prstGeom prst="rect">
                <a:avLst/>
              </a:prstGeom>
            </p:spPr>
          </p:pic>
          <p:pic>
            <p:nvPicPr>
              <p:cNvPr id="60" name="Picture 59" descr="garlic press - cropped.jpg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486915" y="3819917"/>
                <a:ext cx="1341437" cy="1005840"/>
              </a:xfrm>
              <a:prstGeom prst="rect">
                <a:avLst/>
              </a:prstGeom>
            </p:spPr>
          </p:pic>
        </p:grpSp>
        <p:sp>
          <p:nvSpPr>
            <p:cNvPr id="58" name="Rectangle 57"/>
            <p:cNvSpPr/>
            <p:nvPr/>
          </p:nvSpPr>
          <p:spPr>
            <a:xfrm>
              <a:off x="3039599" y="2435006"/>
              <a:ext cx="2908238" cy="423276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2" name="TextBox 61"/>
          <p:cNvSpPr txBox="1"/>
          <p:nvPr/>
        </p:nvSpPr>
        <p:spPr>
          <a:xfrm>
            <a:off x="1229628" y="1565803"/>
            <a:ext cx="353263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 smtClean="0">
                <a:latin typeface="Arial"/>
                <a:cs typeface="Arial"/>
              </a:rPr>
              <a:t>Learning Phase</a:t>
            </a:r>
            <a:endParaRPr lang="en-US" sz="2600" b="1" dirty="0">
              <a:latin typeface="Arial"/>
              <a:cs typeface="Arial"/>
            </a:endParaRPr>
          </a:p>
        </p:txBody>
      </p:sp>
      <p:grpSp>
        <p:nvGrpSpPr>
          <p:cNvPr id="64" name="Group 63"/>
          <p:cNvGrpSpPr/>
          <p:nvPr/>
        </p:nvGrpSpPr>
        <p:grpSpPr>
          <a:xfrm>
            <a:off x="6008915" y="1428772"/>
            <a:ext cx="2969351" cy="5195737"/>
            <a:chOff x="6008915" y="1428772"/>
            <a:chExt cx="2969351" cy="5195737"/>
          </a:xfrm>
        </p:grpSpPr>
        <p:sp>
          <p:nvSpPr>
            <p:cNvPr id="34" name="TextBox 33"/>
            <p:cNvSpPr txBox="1"/>
            <p:nvPr/>
          </p:nvSpPr>
          <p:spPr>
            <a:xfrm>
              <a:off x="6602766" y="5000755"/>
              <a:ext cx="186661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i="1" dirty="0" smtClean="0"/>
                <a:t>Which one can you get? </a:t>
              </a:r>
              <a:r>
                <a:rPr lang="en-US" b="1" i="1" dirty="0" err="1" smtClean="0"/>
                <a:t>Blicket</a:t>
              </a:r>
              <a:r>
                <a:rPr lang="en-US" b="1" i="1" dirty="0" smtClean="0"/>
                <a:t>!</a:t>
              </a:r>
              <a:endParaRPr lang="en-US" b="1" i="1" dirty="0"/>
            </a:p>
          </p:txBody>
        </p:sp>
        <p:grpSp>
          <p:nvGrpSpPr>
            <p:cNvPr id="55" name="Group 54"/>
            <p:cNvGrpSpPr/>
            <p:nvPr/>
          </p:nvGrpSpPr>
          <p:grpSpPr>
            <a:xfrm>
              <a:off x="6054088" y="2391749"/>
              <a:ext cx="2908238" cy="4232760"/>
              <a:chOff x="6032796" y="2435006"/>
              <a:chExt cx="2908238" cy="4232760"/>
            </a:xfrm>
          </p:grpSpPr>
          <p:grpSp>
            <p:nvGrpSpPr>
              <p:cNvPr id="35" name="Group 34"/>
              <p:cNvGrpSpPr>
                <a:grpSpLocks/>
              </p:cNvGrpSpPr>
              <p:nvPr/>
            </p:nvGrpSpPr>
            <p:grpSpPr>
              <a:xfrm>
                <a:off x="6098499" y="3129312"/>
                <a:ext cx="2729853" cy="1018807"/>
                <a:chOff x="6098499" y="3129312"/>
                <a:chExt cx="2729853" cy="1018807"/>
              </a:xfrm>
            </p:grpSpPr>
            <p:pic>
              <p:nvPicPr>
                <p:cNvPr id="30" name="Picture 29" descr="Level-cropped.jpg"/>
                <p:cNvPicPr>
                  <a:picLocks noChangeAspect="1"/>
                </p:cNvPicPr>
                <p:nvPr/>
              </p:nvPicPr>
              <p:blipFill>
                <a:blip r:embed="rId2"/>
                <a:srcRect l="2532"/>
                <a:stretch>
                  <a:fillRect/>
                </a:stretch>
              </p:blipFill>
              <p:spPr>
                <a:xfrm>
                  <a:off x="6098499" y="3142279"/>
                  <a:ext cx="1341120" cy="1005840"/>
                </a:xfrm>
                <a:prstGeom prst="rect">
                  <a:avLst/>
                </a:prstGeom>
              </p:spPr>
            </p:pic>
            <p:pic>
              <p:nvPicPr>
                <p:cNvPr id="31" name="Picture 30" descr="garlic press - cropped.jpg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486915" y="3129312"/>
                  <a:ext cx="1341437" cy="1005840"/>
                </a:xfrm>
                <a:prstGeom prst="rect">
                  <a:avLst/>
                </a:prstGeom>
              </p:spPr>
            </p:pic>
          </p:grpSp>
          <p:sp>
            <p:nvSpPr>
              <p:cNvPr id="32" name="TextBox 31"/>
              <p:cNvSpPr txBox="1"/>
              <p:nvPr/>
            </p:nvSpPr>
            <p:spPr>
              <a:xfrm>
                <a:off x="6360570" y="2435007"/>
                <a:ext cx="213391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Object request with a </a:t>
                </a:r>
                <a:r>
                  <a:rPr lang="en-US" b="1" dirty="0" smtClean="0"/>
                  <a:t>new label</a:t>
                </a:r>
                <a:endParaRPr lang="en-US" b="1" dirty="0"/>
              </a:p>
            </p:txBody>
          </p:sp>
          <p:sp>
            <p:nvSpPr>
              <p:cNvPr id="33" name="Oval Callout 32"/>
              <p:cNvSpPr/>
              <p:nvPr/>
            </p:nvSpPr>
            <p:spPr>
              <a:xfrm>
                <a:off x="6459629" y="4655059"/>
                <a:ext cx="2099797" cy="1388630"/>
              </a:xfrm>
              <a:prstGeom prst="wedgeEllipseCallout">
                <a:avLst>
                  <a:gd name="adj1" fmla="val 2688"/>
                  <a:gd name="adj2" fmla="val 86787"/>
                </a:avLst>
              </a:prstGeom>
              <a:noFill/>
              <a:ln w="254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6032796" y="2435006"/>
                <a:ext cx="2908238" cy="4232760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3" name="TextBox 62"/>
            <p:cNvSpPr txBox="1"/>
            <p:nvPr/>
          </p:nvSpPr>
          <p:spPr>
            <a:xfrm>
              <a:off x="6008915" y="1428772"/>
              <a:ext cx="2969351" cy="892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600" b="1" dirty="0" smtClean="0">
                  <a:latin typeface="Arial"/>
                  <a:cs typeface="Arial"/>
                </a:rPr>
                <a:t>Disambiguation </a:t>
              </a:r>
            </a:p>
            <a:p>
              <a:pPr algn="ctr"/>
              <a:r>
                <a:rPr lang="en-US" sz="2600" b="1" dirty="0" smtClean="0">
                  <a:latin typeface="Arial"/>
                  <a:cs typeface="Arial"/>
                </a:rPr>
                <a:t>Phase</a:t>
              </a:r>
              <a:endParaRPr lang="en-US" sz="2600" b="1" dirty="0">
                <a:latin typeface="Arial"/>
                <a:cs typeface="Arial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u="sng" dirty="0" smtClean="0">
                <a:latin typeface="Arial"/>
                <a:cs typeface="Arial"/>
              </a:rPr>
              <a:t>Symbolic Gestures</a:t>
            </a:r>
            <a:endParaRPr lang="en-US" u="sng" dirty="0">
              <a:latin typeface="Arial"/>
              <a:cs typeface="Arial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>
                <a:latin typeface="Arial"/>
                <a:cs typeface="Arial"/>
              </a:rPr>
              <a:t>Acredolo</a:t>
            </a:r>
            <a:r>
              <a:rPr lang="en-US" dirty="0" smtClean="0">
                <a:latin typeface="Arial"/>
                <a:cs typeface="Arial"/>
              </a:rPr>
              <a:t> &amp; </a:t>
            </a:r>
            <a:r>
              <a:rPr lang="en-US" dirty="0" err="1" smtClean="0">
                <a:latin typeface="Arial"/>
                <a:cs typeface="Arial"/>
              </a:rPr>
              <a:t>Goodwyn</a:t>
            </a:r>
            <a:r>
              <a:rPr lang="en-US" dirty="0" smtClean="0">
                <a:latin typeface="Arial"/>
                <a:cs typeface="Arial"/>
              </a:rPr>
              <a:t> (1985): Symbolic gesturing in language development. </a:t>
            </a:r>
            <a:r>
              <a:rPr lang="en-US" i="1" dirty="0" smtClean="0">
                <a:latin typeface="Arial"/>
                <a:cs typeface="Arial"/>
              </a:rPr>
              <a:t>Human Development</a:t>
            </a:r>
          </a:p>
          <a:p>
            <a:r>
              <a:rPr lang="en-US" dirty="0" err="1" smtClean="0">
                <a:latin typeface="Arial"/>
                <a:cs typeface="Arial"/>
              </a:rPr>
              <a:t>Acredolo</a:t>
            </a:r>
            <a:r>
              <a:rPr lang="en-US" dirty="0" smtClean="0">
                <a:latin typeface="Arial"/>
                <a:cs typeface="Arial"/>
              </a:rPr>
              <a:t> &amp; </a:t>
            </a:r>
            <a:r>
              <a:rPr lang="en-US" dirty="0" err="1" smtClean="0">
                <a:latin typeface="Arial"/>
                <a:cs typeface="Arial"/>
              </a:rPr>
              <a:t>Goodwyn</a:t>
            </a:r>
            <a:r>
              <a:rPr lang="en-US" dirty="0" smtClean="0">
                <a:latin typeface="Arial"/>
                <a:cs typeface="Arial"/>
              </a:rPr>
              <a:t> (1988): Symbolic gesturing in normal infants. </a:t>
            </a:r>
            <a:r>
              <a:rPr lang="en-US" i="1" dirty="0" smtClean="0">
                <a:latin typeface="Arial"/>
                <a:cs typeface="Arial"/>
              </a:rPr>
              <a:t>Child Development</a:t>
            </a:r>
          </a:p>
          <a:p>
            <a:endParaRPr lang="en-US" i="1" dirty="0" smtClean="0">
              <a:latin typeface="Arial"/>
              <a:cs typeface="Arial"/>
            </a:endParaRPr>
          </a:p>
          <a:p>
            <a:endParaRPr lang="en-US" dirty="0" smtClean="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u="sng" dirty="0" smtClean="0">
                <a:latin typeface="Arial"/>
                <a:cs typeface="Arial"/>
              </a:rPr>
              <a:t>Experiment 2: </a:t>
            </a:r>
            <a:r>
              <a:rPr lang="en-US" i="1" u="sng" dirty="0" smtClean="0">
                <a:latin typeface="Arial"/>
                <a:cs typeface="Arial"/>
              </a:rPr>
              <a:t>Methods</a:t>
            </a:r>
            <a:endParaRPr lang="en-US" i="1" u="sng" dirty="0">
              <a:latin typeface="Arial"/>
              <a:cs typeface="Arial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572938" cy="4525963"/>
          </a:xfrm>
        </p:spPr>
        <p:txBody>
          <a:bodyPr/>
          <a:lstStyle/>
          <a:p>
            <a:r>
              <a:rPr lang="en-US" dirty="0" smtClean="0">
                <a:latin typeface="Arial"/>
                <a:cs typeface="Arial"/>
              </a:rPr>
              <a:t>Disambiguation task: </a:t>
            </a:r>
          </a:p>
          <a:p>
            <a:pPr lvl="1"/>
            <a:r>
              <a:rPr lang="en-US" dirty="0" smtClean="0">
                <a:latin typeface="Arial"/>
                <a:cs typeface="Arial"/>
              </a:rPr>
              <a:t>3 object sets </a:t>
            </a:r>
          </a:p>
          <a:p>
            <a:pPr lvl="1"/>
            <a:r>
              <a:rPr lang="en-US" dirty="0" smtClean="0">
                <a:latin typeface="Arial"/>
                <a:cs typeface="Arial"/>
              </a:rPr>
              <a:t>2 target and 2 control trials in each set</a:t>
            </a:r>
          </a:p>
          <a:p>
            <a:pPr lvl="1">
              <a:buNone/>
            </a:pPr>
            <a:endParaRPr lang="en-US" dirty="0" smtClean="0">
              <a:latin typeface="Arial"/>
              <a:cs typeface="Arial"/>
            </a:endParaRPr>
          </a:p>
          <a:p>
            <a:pPr lvl="1">
              <a:buNone/>
            </a:pPr>
            <a:endParaRPr lang="en-US" dirty="0">
              <a:latin typeface="Arial"/>
              <a:cs typeface="Arial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5188893" y="1600198"/>
          <a:ext cx="3803032" cy="431784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01516"/>
                <a:gridCol w="1901516"/>
              </a:tblGrid>
              <a:tr h="810243">
                <a:tc gridSpan="2">
                  <a:txBody>
                    <a:bodyPr/>
                    <a:lstStyle/>
                    <a:p>
                      <a:pPr algn="ctr"/>
                      <a:r>
                        <a:rPr lang="en-US" sz="2000" b="1" i="1" dirty="0" smtClean="0"/>
                        <a:t>Novel</a:t>
                      </a:r>
                      <a:r>
                        <a:rPr lang="en-US" sz="2000" b="1" i="1" baseline="0" dirty="0" smtClean="0"/>
                        <a:t> Objects</a:t>
                      </a:r>
                      <a:endParaRPr lang="en-US" sz="2000" b="1" i="1" dirty="0"/>
                    </a:p>
                  </a:txBody>
                  <a:tcPr anchor="ctr"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b="1" i="1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507606">
                <a:tc>
                  <a:txBody>
                    <a:bodyPr/>
                    <a:lstStyle/>
                    <a:p>
                      <a:pPr algn="ctr"/>
                      <a:endParaRPr lang="en-US" sz="2000" b="1" i="1" dirty="0"/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1" i="1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pSp>
        <p:nvGrpSpPr>
          <p:cNvPr id="7" name="Group 11"/>
          <p:cNvGrpSpPr/>
          <p:nvPr/>
        </p:nvGrpSpPr>
        <p:grpSpPr>
          <a:xfrm>
            <a:off x="7364337" y="2607775"/>
            <a:ext cx="1322463" cy="3165482"/>
            <a:chOff x="7364337" y="2607775"/>
            <a:chExt cx="1322463" cy="3165482"/>
          </a:xfrm>
        </p:grpSpPr>
        <p:pic>
          <p:nvPicPr>
            <p:cNvPr id="5" name="Picture 4" descr="garlic press - cropped.jp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394143" y="2607775"/>
              <a:ext cx="1292656" cy="969263"/>
            </a:xfrm>
            <a:prstGeom prst="rect">
              <a:avLst/>
            </a:prstGeom>
          </p:spPr>
        </p:pic>
        <p:pic>
          <p:nvPicPr>
            <p:cNvPr id="6" name="Picture 5" descr="roller - cropped.jp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64337" y="4803994"/>
              <a:ext cx="1292657" cy="969263"/>
            </a:xfrm>
            <a:prstGeom prst="rect">
              <a:avLst/>
            </a:prstGeom>
          </p:spPr>
        </p:pic>
        <p:pic>
          <p:nvPicPr>
            <p:cNvPr id="11" name="Picture 10" descr="Juicer - cropped.jp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394143" y="3705870"/>
              <a:ext cx="1292657" cy="969263"/>
            </a:xfrm>
            <a:prstGeom prst="rect">
              <a:avLst/>
            </a:prstGeom>
          </p:spPr>
        </p:pic>
      </p:grpSp>
      <p:pic>
        <p:nvPicPr>
          <p:cNvPr id="12" name="Picture 11" descr="Level-cropped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93746" y="2607775"/>
            <a:ext cx="1292656" cy="969263"/>
          </a:xfrm>
          <a:prstGeom prst="rect">
            <a:avLst/>
          </a:prstGeom>
        </p:spPr>
      </p:pic>
      <p:pic>
        <p:nvPicPr>
          <p:cNvPr id="13" name="Picture 12" descr="Whisk-cropped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93746" y="3705870"/>
            <a:ext cx="1292656" cy="969263"/>
          </a:xfrm>
          <a:prstGeom prst="rect">
            <a:avLst/>
          </a:prstGeom>
        </p:spPr>
      </p:pic>
      <p:pic>
        <p:nvPicPr>
          <p:cNvPr id="14" name="Picture 13" descr="aspirator - cropped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93746" y="4803994"/>
            <a:ext cx="1292656" cy="9692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u="sng" dirty="0" smtClean="0">
                <a:latin typeface="Arial"/>
                <a:cs typeface="Arial"/>
              </a:rPr>
              <a:t>Results</a:t>
            </a:r>
            <a:endParaRPr lang="en-US" u="sng" dirty="0">
              <a:latin typeface="Arial"/>
              <a:cs typeface="Arial"/>
            </a:endParaRPr>
          </a:p>
        </p:txBody>
      </p:sp>
      <p:pic>
        <p:nvPicPr>
          <p:cNvPr id="5" name="Picture 4" descr="Slide5.jpg"/>
          <p:cNvPicPr>
            <a:picLocks noChangeAspect="1"/>
          </p:cNvPicPr>
          <p:nvPr/>
        </p:nvPicPr>
        <p:blipFill>
          <a:blip r:embed="rId2"/>
          <a:srcRect t="8693" b="10125"/>
          <a:stretch>
            <a:fillRect/>
          </a:stretch>
        </p:blipFill>
        <p:spPr>
          <a:xfrm>
            <a:off x="152400" y="1483384"/>
            <a:ext cx="8534400" cy="519629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747502" y="6371900"/>
            <a:ext cx="32295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b="1" dirty="0" smtClean="0">
                <a:latin typeface="Arial"/>
                <a:cs typeface="Arial"/>
              </a:rPr>
              <a:t>Suanda &amp; </a:t>
            </a:r>
            <a:r>
              <a:rPr lang="en-US" sz="1400" b="1" dirty="0" err="1" smtClean="0">
                <a:latin typeface="Arial"/>
                <a:cs typeface="Arial"/>
              </a:rPr>
              <a:t>Namy</a:t>
            </a:r>
            <a:r>
              <a:rPr lang="en-US" sz="1400" b="1" dirty="0" smtClean="0">
                <a:latin typeface="Arial"/>
                <a:cs typeface="Arial"/>
              </a:rPr>
              <a:t> (2013) </a:t>
            </a:r>
            <a:r>
              <a:rPr lang="en-US" sz="1400" b="1" i="1" dirty="0" smtClean="0">
                <a:latin typeface="Arial"/>
                <a:cs typeface="Arial"/>
              </a:rPr>
              <a:t>Child Dev.</a:t>
            </a:r>
            <a:endParaRPr lang="en-US" sz="1400" b="1" i="1" dirty="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u="sng" dirty="0" smtClean="0">
                <a:latin typeface="Arial"/>
                <a:cs typeface="Arial"/>
              </a:rPr>
              <a:t>Research Goals</a:t>
            </a:r>
            <a:endParaRPr lang="en-US" u="sng" dirty="0">
              <a:latin typeface="Arial"/>
              <a:cs typeface="Arial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Arial"/>
                <a:cs typeface="Arial"/>
              </a:rPr>
              <a:t>Test single lexicon idea (Exp 1)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Arial"/>
                <a:cs typeface="Arial"/>
              </a:rPr>
              <a:t>Test whether disambiguation generalizes to gesture domain (Exp 2):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i="1" dirty="0" smtClean="0">
                <a:latin typeface="Arial"/>
                <a:cs typeface="Arial"/>
              </a:rPr>
              <a:t>Will children avoid gesture-gesture overlap?</a:t>
            </a:r>
          </a:p>
          <a:p>
            <a:pPr marL="914400" lvl="1" indent="-514350">
              <a:buNone/>
            </a:pPr>
            <a:r>
              <a:rPr lang="en-US" i="1" dirty="0" smtClean="0">
                <a:latin typeface="Arial"/>
                <a:cs typeface="Arial"/>
              </a:rPr>
              <a:t>	</a:t>
            </a:r>
            <a:r>
              <a:rPr lang="en-US" b="1" i="1" u="sng" dirty="0" smtClean="0">
                <a:latin typeface="Arial"/>
                <a:cs typeface="Arial"/>
              </a:rPr>
              <a:t>No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u="sng" dirty="0" smtClean="0">
                <a:latin typeface="Arial"/>
                <a:cs typeface="Arial"/>
              </a:rPr>
              <a:t>Result Summary</a:t>
            </a:r>
            <a:endParaRPr lang="en-US" u="sng" dirty="0">
              <a:latin typeface="Arial"/>
              <a:cs typeface="Arial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457200" y="2165983"/>
          <a:ext cx="8229600" cy="3474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690995"/>
                <a:gridCol w="1530851"/>
                <a:gridCol w="2007754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3000" dirty="0" smtClean="0">
                          <a:latin typeface="Arial"/>
                          <a:cs typeface="Arial"/>
                        </a:rPr>
                        <a:t>Avoid </a:t>
                      </a:r>
                      <a:r>
                        <a:rPr lang="en-US" sz="3000" i="1" dirty="0" smtClean="0">
                          <a:latin typeface="Arial"/>
                          <a:cs typeface="Arial"/>
                        </a:rPr>
                        <a:t>word-word </a:t>
                      </a:r>
                      <a:r>
                        <a:rPr lang="en-US" sz="3000" dirty="0" smtClean="0">
                          <a:latin typeface="Arial"/>
                          <a:cs typeface="Arial"/>
                        </a:rPr>
                        <a:t>overlap?</a:t>
                      </a:r>
                    </a:p>
                    <a:p>
                      <a:endParaRPr lang="en-US" sz="3000" dirty="0">
                        <a:latin typeface="Arial"/>
                        <a:cs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latin typeface="Arial"/>
                          <a:cs typeface="Arial"/>
                        </a:rPr>
                        <a:t>YES</a:t>
                      </a:r>
                      <a:endParaRPr lang="en-US" sz="3000" b="1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i="1" dirty="0" smtClean="0">
                          <a:latin typeface="Arial"/>
                          <a:cs typeface="Arial"/>
                        </a:rPr>
                        <a:t>(Exp 1, 2)</a:t>
                      </a:r>
                      <a:endParaRPr lang="en-US" sz="2600" i="1" dirty="0">
                        <a:latin typeface="Arial"/>
                        <a:cs typeface="Arial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3000" dirty="0" smtClean="0">
                          <a:latin typeface="Arial"/>
                          <a:cs typeface="Arial"/>
                        </a:rPr>
                        <a:t>Avoid </a:t>
                      </a:r>
                      <a:r>
                        <a:rPr lang="en-US" sz="3000" i="1" dirty="0" smtClean="0">
                          <a:latin typeface="Arial"/>
                          <a:cs typeface="Arial"/>
                        </a:rPr>
                        <a:t>word-gesture </a:t>
                      </a:r>
                      <a:r>
                        <a:rPr lang="en-US" sz="3000" dirty="0" smtClean="0">
                          <a:latin typeface="Arial"/>
                          <a:cs typeface="Arial"/>
                        </a:rPr>
                        <a:t>overlap?</a:t>
                      </a:r>
                    </a:p>
                    <a:p>
                      <a:endParaRPr lang="en-US" sz="30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latin typeface="Arial"/>
                          <a:cs typeface="Arial"/>
                        </a:rPr>
                        <a:t>NO</a:t>
                      </a:r>
                      <a:endParaRPr lang="en-US" sz="3000" b="1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i="1" dirty="0" smtClean="0">
                          <a:latin typeface="Arial"/>
                          <a:cs typeface="Arial"/>
                        </a:rPr>
                        <a:t>(Exp 1)</a:t>
                      </a:r>
                      <a:endParaRPr lang="en-US" sz="2600" i="1" dirty="0">
                        <a:latin typeface="Arial"/>
                        <a:cs typeface="Arial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3000" dirty="0" smtClean="0">
                          <a:latin typeface="Arial"/>
                          <a:cs typeface="Arial"/>
                        </a:rPr>
                        <a:t>Avoid </a:t>
                      </a:r>
                      <a:r>
                        <a:rPr lang="en-US" sz="3000" i="1" dirty="0" smtClean="0">
                          <a:latin typeface="Arial"/>
                          <a:cs typeface="Arial"/>
                        </a:rPr>
                        <a:t>gesture-</a:t>
                      </a:r>
                      <a:r>
                        <a:rPr lang="en-US" sz="3000" i="1" baseline="0" dirty="0" smtClean="0">
                          <a:latin typeface="Arial"/>
                          <a:cs typeface="Arial"/>
                        </a:rPr>
                        <a:t>gesture</a:t>
                      </a:r>
                      <a:r>
                        <a:rPr lang="en-US" sz="3000" baseline="0" dirty="0" smtClean="0">
                          <a:latin typeface="Arial"/>
                          <a:cs typeface="Arial"/>
                        </a:rPr>
                        <a:t> overlap?</a:t>
                      </a:r>
                      <a:endParaRPr lang="en-US" sz="30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latin typeface="Arial"/>
                          <a:cs typeface="Arial"/>
                        </a:rPr>
                        <a:t>NO</a:t>
                      </a:r>
                      <a:endParaRPr lang="en-US" sz="3000" b="1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i="1" dirty="0" smtClean="0">
                          <a:latin typeface="Arial"/>
                          <a:cs typeface="Arial"/>
                        </a:rPr>
                        <a:t>(Exp 2)</a:t>
                      </a:r>
                      <a:endParaRPr lang="en-US" sz="2600" i="1" dirty="0">
                        <a:latin typeface="Arial"/>
                        <a:cs typeface="Arial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u="sng" dirty="0" smtClean="0">
                <a:latin typeface="Arial"/>
                <a:cs typeface="Arial"/>
              </a:rPr>
              <a:t>Implications for words &amp; gestures</a:t>
            </a:r>
            <a:endParaRPr lang="en-US" u="sng" dirty="0">
              <a:latin typeface="Arial"/>
              <a:cs typeface="Arial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Arial"/>
                <a:cs typeface="Arial"/>
              </a:rPr>
              <a:t>Findings are </a:t>
            </a:r>
            <a:r>
              <a:rPr lang="en-US" b="1" dirty="0" smtClean="0">
                <a:latin typeface="Arial"/>
                <a:cs typeface="Arial"/>
              </a:rPr>
              <a:t>inconsistent with </a:t>
            </a:r>
            <a:r>
              <a:rPr lang="en-US" dirty="0" smtClean="0">
                <a:latin typeface="Arial"/>
                <a:cs typeface="Arial"/>
              </a:rPr>
              <a:t>the notion of </a:t>
            </a:r>
            <a:r>
              <a:rPr lang="en-US" b="1" dirty="0" smtClean="0">
                <a:latin typeface="Arial"/>
                <a:cs typeface="Arial"/>
              </a:rPr>
              <a:t>a single lexicon </a:t>
            </a:r>
            <a:r>
              <a:rPr lang="en-US" dirty="0" smtClean="0">
                <a:latin typeface="Arial"/>
                <a:cs typeface="Arial"/>
              </a:rPr>
              <a:t>comprised of words and gestures</a:t>
            </a:r>
          </a:p>
          <a:p>
            <a:pPr lvl="1"/>
            <a:r>
              <a:rPr lang="en-US" dirty="0" smtClean="0">
                <a:latin typeface="Arial"/>
                <a:cs typeface="Arial"/>
              </a:rPr>
              <a:t>It is possible that a single lexicon idea characterizes earlier development</a:t>
            </a:r>
          </a:p>
          <a:p>
            <a:pPr lvl="2"/>
            <a:r>
              <a:rPr lang="en-US" i="1" dirty="0" smtClean="0">
                <a:latin typeface="Arial"/>
                <a:cs typeface="Arial"/>
              </a:rPr>
              <a:t>Consistent with observation work showing mutually exclusive use of words and gestures at 12 to 16 months (</a:t>
            </a:r>
            <a:r>
              <a:rPr lang="en-US" i="1" dirty="0" err="1" smtClean="0">
                <a:latin typeface="Arial"/>
                <a:cs typeface="Arial"/>
              </a:rPr>
              <a:t>Acredolo</a:t>
            </a:r>
            <a:r>
              <a:rPr lang="en-US" i="1" dirty="0" smtClean="0">
                <a:latin typeface="Arial"/>
                <a:cs typeface="Arial"/>
              </a:rPr>
              <a:t> &amp; </a:t>
            </a:r>
            <a:r>
              <a:rPr lang="en-US" i="1" dirty="0" err="1" smtClean="0">
                <a:latin typeface="Arial"/>
                <a:cs typeface="Arial"/>
              </a:rPr>
              <a:t>Goodwyn</a:t>
            </a:r>
            <a:r>
              <a:rPr lang="en-US" i="1" dirty="0" smtClean="0">
                <a:latin typeface="Arial"/>
                <a:cs typeface="Arial"/>
              </a:rPr>
              <a:t>, 1988; Iverson et al., 1994)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u="sng" dirty="0" smtClean="0">
                <a:latin typeface="Arial"/>
                <a:cs typeface="Arial"/>
              </a:rPr>
              <a:t>Implications for words &amp; gestures</a:t>
            </a:r>
            <a:endParaRPr lang="en-US" u="sng" dirty="0">
              <a:latin typeface="Arial"/>
              <a:cs typeface="Arial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Arial"/>
                <a:cs typeface="Arial"/>
              </a:rPr>
              <a:t>Findings are </a:t>
            </a:r>
            <a:r>
              <a:rPr lang="en-US" b="1" dirty="0" smtClean="0">
                <a:latin typeface="Arial"/>
                <a:cs typeface="Arial"/>
              </a:rPr>
              <a:t>inconsistent with </a:t>
            </a:r>
            <a:r>
              <a:rPr lang="en-US" b="1" u="sng" dirty="0" smtClean="0">
                <a:latin typeface="Arial"/>
                <a:cs typeface="Arial"/>
              </a:rPr>
              <a:t>full</a:t>
            </a:r>
            <a:r>
              <a:rPr lang="en-US" b="1" dirty="0" smtClean="0">
                <a:latin typeface="Arial"/>
                <a:cs typeface="Arial"/>
              </a:rPr>
              <a:t> “</a:t>
            </a:r>
            <a:r>
              <a:rPr lang="en-US" b="1" i="1" dirty="0" err="1" smtClean="0">
                <a:latin typeface="Arial"/>
                <a:cs typeface="Arial"/>
              </a:rPr>
              <a:t>equipotentiality</a:t>
            </a:r>
            <a:r>
              <a:rPr lang="en-US" i="1" dirty="0" smtClean="0">
                <a:latin typeface="Arial"/>
                <a:cs typeface="Arial"/>
              </a:rPr>
              <a:t> with which children acquire and interpret verbal and gestural symbols early in development” (</a:t>
            </a:r>
            <a:r>
              <a:rPr lang="en-US" i="1" dirty="0" err="1" smtClean="0">
                <a:latin typeface="Arial"/>
                <a:cs typeface="Arial"/>
              </a:rPr>
              <a:t>Namy</a:t>
            </a:r>
            <a:r>
              <a:rPr lang="en-US" i="1" dirty="0" smtClean="0">
                <a:latin typeface="Arial"/>
                <a:cs typeface="Arial"/>
              </a:rPr>
              <a:t> et al., 2000, pp. 67)</a:t>
            </a:r>
            <a:endParaRPr lang="en-US" i="1" dirty="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u="sng" dirty="0" smtClean="0">
                <a:latin typeface="Arial"/>
                <a:cs typeface="Arial"/>
              </a:rPr>
              <a:t>Implications for words &amp; gestures</a:t>
            </a:r>
            <a:endParaRPr lang="en-US" u="sng" dirty="0">
              <a:latin typeface="Arial"/>
              <a:cs typeface="Arial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Arial"/>
                <a:cs typeface="Arial"/>
              </a:rPr>
              <a:t>Findings are </a:t>
            </a:r>
            <a:r>
              <a:rPr lang="en-US" b="1" dirty="0" smtClean="0">
                <a:latin typeface="Arial"/>
                <a:cs typeface="Arial"/>
              </a:rPr>
              <a:t>inconsistent with </a:t>
            </a:r>
            <a:r>
              <a:rPr lang="en-US" b="1" u="sng" dirty="0" smtClean="0">
                <a:latin typeface="Arial"/>
                <a:cs typeface="Arial"/>
              </a:rPr>
              <a:t>full</a:t>
            </a:r>
            <a:r>
              <a:rPr lang="en-US" b="1" dirty="0" smtClean="0">
                <a:latin typeface="Arial"/>
                <a:cs typeface="Arial"/>
              </a:rPr>
              <a:t> </a:t>
            </a:r>
            <a:r>
              <a:rPr lang="en-US" b="1" dirty="0" err="1" smtClean="0">
                <a:latin typeface="Arial"/>
                <a:cs typeface="Arial"/>
              </a:rPr>
              <a:t>equipotentiality</a:t>
            </a:r>
            <a:r>
              <a:rPr lang="en-US" dirty="0" smtClean="0">
                <a:latin typeface="Arial"/>
                <a:cs typeface="Arial"/>
              </a:rPr>
              <a:t> between words and gestures</a:t>
            </a:r>
          </a:p>
        </p:txBody>
      </p:sp>
      <p:graphicFrame>
        <p:nvGraphicFramePr>
          <p:cNvPr id="20" name="Table 19"/>
          <p:cNvGraphicFramePr>
            <a:graphicFrameLocks noGrp="1"/>
          </p:cNvGraphicFramePr>
          <p:nvPr/>
        </p:nvGraphicFramePr>
        <p:xfrm>
          <a:off x="6723712" y="4556109"/>
          <a:ext cx="2174748" cy="201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74748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b="1" i="1" dirty="0" err="1" smtClean="0">
                          <a:solidFill>
                            <a:schemeClr val="accent4"/>
                          </a:solidFill>
                        </a:rPr>
                        <a:t>Namy</a:t>
                      </a:r>
                      <a:r>
                        <a:rPr lang="en-US" sz="1400" b="1" i="1" dirty="0" smtClean="0">
                          <a:solidFill>
                            <a:schemeClr val="accent4"/>
                          </a:solidFill>
                        </a:rPr>
                        <a:t> &amp; Waxman</a:t>
                      </a:r>
                      <a:r>
                        <a:rPr lang="en-US" sz="1400" b="1" i="1" baseline="0" dirty="0" smtClean="0">
                          <a:solidFill>
                            <a:schemeClr val="accent4"/>
                          </a:solidFill>
                        </a:rPr>
                        <a:t> (</a:t>
                      </a:r>
                      <a:r>
                        <a:rPr lang="en-US" sz="1400" b="1" i="1" dirty="0" smtClean="0">
                          <a:solidFill>
                            <a:schemeClr val="accent4"/>
                          </a:solidFill>
                        </a:rPr>
                        <a:t>1998)</a:t>
                      </a:r>
                    </a:p>
                    <a:p>
                      <a:r>
                        <a:rPr lang="en-US" sz="1400" b="1" i="1" dirty="0" err="1" smtClean="0">
                          <a:solidFill>
                            <a:schemeClr val="accent4"/>
                          </a:solidFill>
                        </a:rPr>
                        <a:t>Namy</a:t>
                      </a:r>
                      <a:r>
                        <a:rPr lang="en-US" sz="1400" b="1" i="1" baseline="0" dirty="0" smtClean="0">
                          <a:solidFill>
                            <a:schemeClr val="accent4"/>
                          </a:solidFill>
                        </a:rPr>
                        <a:t> (</a:t>
                      </a:r>
                      <a:r>
                        <a:rPr lang="en-US" sz="1400" b="1" i="1" dirty="0" smtClean="0">
                          <a:solidFill>
                            <a:schemeClr val="accent4"/>
                          </a:solidFill>
                        </a:rPr>
                        <a:t>2001)</a:t>
                      </a:r>
                    </a:p>
                    <a:p>
                      <a:r>
                        <a:rPr lang="en-US" sz="1400" b="1" i="1" dirty="0" err="1" smtClean="0">
                          <a:solidFill>
                            <a:schemeClr val="accent4"/>
                          </a:solidFill>
                        </a:rPr>
                        <a:t>Namy</a:t>
                      </a:r>
                      <a:r>
                        <a:rPr lang="en-US" sz="1400" b="1" i="1" dirty="0" smtClean="0">
                          <a:solidFill>
                            <a:schemeClr val="accent4"/>
                          </a:solidFill>
                        </a:rPr>
                        <a:t> et al. (2004)</a:t>
                      </a:r>
                    </a:p>
                    <a:p>
                      <a:r>
                        <a:rPr lang="en-US" sz="1400" b="1" i="1" dirty="0" smtClean="0">
                          <a:solidFill>
                            <a:schemeClr val="accent4"/>
                          </a:solidFill>
                        </a:rPr>
                        <a:t>Graham</a:t>
                      </a:r>
                      <a:r>
                        <a:rPr lang="en-US" sz="1400" b="1" i="1" baseline="0" dirty="0" smtClean="0">
                          <a:solidFill>
                            <a:schemeClr val="accent4"/>
                          </a:solidFill>
                        </a:rPr>
                        <a:t> &amp; </a:t>
                      </a:r>
                      <a:r>
                        <a:rPr lang="en-US" sz="1400" b="1" i="1" baseline="0" dirty="0" err="1" smtClean="0">
                          <a:solidFill>
                            <a:schemeClr val="accent4"/>
                          </a:solidFill>
                        </a:rPr>
                        <a:t>Kilbreath</a:t>
                      </a:r>
                      <a:r>
                        <a:rPr lang="en-US" sz="1400" b="1" i="1" baseline="0" dirty="0" smtClean="0">
                          <a:solidFill>
                            <a:schemeClr val="accent4"/>
                          </a:solidFill>
                        </a:rPr>
                        <a:t> (2007)</a:t>
                      </a:r>
                    </a:p>
                    <a:p>
                      <a:r>
                        <a:rPr lang="en-US" sz="1400" b="1" i="1" baseline="0" dirty="0" smtClean="0">
                          <a:solidFill>
                            <a:schemeClr val="accent4"/>
                          </a:solidFill>
                        </a:rPr>
                        <a:t>Sheehan et al. (2007)</a:t>
                      </a:r>
                    </a:p>
                    <a:p>
                      <a:r>
                        <a:rPr lang="en-US" sz="1400" b="1" i="1" baseline="0" dirty="0" smtClean="0">
                          <a:solidFill>
                            <a:schemeClr val="accent4"/>
                          </a:solidFill>
                        </a:rPr>
                        <a:t>Suanda et al. (2013)</a:t>
                      </a:r>
                    </a:p>
                    <a:p>
                      <a:endParaRPr lang="en-US" sz="1400" b="1" i="1" baseline="0" dirty="0" smtClean="0">
                        <a:solidFill>
                          <a:schemeClr val="accent4"/>
                        </a:solidFill>
                      </a:endParaRPr>
                    </a:p>
                    <a:p>
                      <a:pPr algn="l"/>
                      <a:r>
                        <a:rPr lang="en-US" sz="1400" b="1" i="1" dirty="0" err="1" smtClean="0">
                          <a:solidFill>
                            <a:schemeClr val="accent2"/>
                          </a:solidFill>
                        </a:rPr>
                        <a:t>Namy</a:t>
                      </a:r>
                      <a:r>
                        <a:rPr lang="en-US" sz="1400" b="1" i="1" dirty="0" smtClean="0">
                          <a:solidFill>
                            <a:schemeClr val="accent2"/>
                          </a:solidFill>
                        </a:rPr>
                        <a:t> &amp; Waxman (2000)</a:t>
                      </a:r>
                    </a:p>
                    <a:p>
                      <a:pPr algn="l"/>
                      <a:r>
                        <a:rPr lang="en-US" sz="1400" b="1" i="1" dirty="0" smtClean="0">
                          <a:solidFill>
                            <a:schemeClr val="accent2"/>
                          </a:solidFill>
                        </a:rPr>
                        <a:t>Suanda &amp; </a:t>
                      </a:r>
                      <a:r>
                        <a:rPr lang="en-US" sz="1400" b="1" i="1" dirty="0" err="1" smtClean="0">
                          <a:solidFill>
                            <a:schemeClr val="accent2"/>
                          </a:solidFill>
                        </a:rPr>
                        <a:t>Namy</a:t>
                      </a:r>
                      <a:r>
                        <a:rPr lang="en-US" sz="1400" b="1" i="1" dirty="0" smtClean="0">
                          <a:solidFill>
                            <a:schemeClr val="accent2"/>
                          </a:solidFill>
                        </a:rPr>
                        <a:t> (2013)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pSp>
        <p:nvGrpSpPr>
          <p:cNvPr id="28" name="Group 27"/>
          <p:cNvGrpSpPr/>
          <p:nvPr/>
        </p:nvGrpSpPr>
        <p:grpSpPr>
          <a:xfrm>
            <a:off x="920103" y="2909266"/>
            <a:ext cx="5499177" cy="3658523"/>
            <a:chOff x="920103" y="2909266"/>
            <a:chExt cx="5499177" cy="3658523"/>
          </a:xfrm>
        </p:grpSpPr>
        <p:grpSp>
          <p:nvGrpSpPr>
            <p:cNvPr id="4" name="Group 31"/>
            <p:cNvGrpSpPr/>
            <p:nvPr/>
          </p:nvGrpSpPr>
          <p:grpSpPr>
            <a:xfrm>
              <a:off x="920103" y="2909266"/>
              <a:ext cx="5499177" cy="3658523"/>
              <a:chOff x="3536082" y="3035538"/>
              <a:chExt cx="5499177" cy="3658523"/>
            </a:xfrm>
          </p:grpSpPr>
          <p:sp>
            <p:nvSpPr>
              <p:cNvPr id="5" name="Oval 4"/>
              <p:cNvSpPr/>
              <p:nvPr/>
            </p:nvSpPr>
            <p:spPr>
              <a:xfrm>
                <a:off x="5473835" y="3821278"/>
                <a:ext cx="1740671" cy="1740671"/>
              </a:xfrm>
              <a:prstGeom prst="ellipse">
                <a:avLst/>
              </a:prstGeom>
              <a:noFill/>
              <a:ln w="38100">
                <a:solidFill>
                  <a:schemeClr val="accent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Oval 5"/>
              <p:cNvSpPr/>
              <p:nvPr/>
            </p:nvSpPr>
            <p:spPr>
              <a:xfrm>
                <a:off x="6026689" y="3821278"/>
                <a:ext cx="1740671" cy="1740671"/>
              </a:xfrm>
              <a:prstGeom prst="ellipse">
                <a:avLst/>
              </a:prstGeom>
              <a:noFill/>
              <a:ln w="38100">
                <a:solidFill>
                  <a:schemeClr val="accent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5123511" y="3543370"/>
                <a:ext cx="116044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i="1" u="sng" dirty="0" smtClean="0">
                    <a:solidFill>
                      <a:schemeClr val="accent2"/>
                    </a:solidFill>
                  </a:rPr>
                  <a:t>Word</a:t>
                </a:r>
                <a:endParaRPr lang="en-US" b="1" i="1" u="sng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7526512" y="3404870"/>
                <a:ext cx="115497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i="1" u="sng" dirty="0" smtClean="0">
                    <a:solidFill>
                      <a:schemeClr val="accent1"/>
                    </a:solidFill>
                  </a:rPr>
                  <a:t>Symbolic Gestures</a:t>
                </a:r>
                <a:endParaRPr lang="en-US" b="1" i="1" u="sng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3738636" y="5941496"/>
                <a:ext cx="20909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 smtClean="0">
                    <a:solidFill>
                      <a:srgbClr val="C0504D"/>
                    </a:solidFill>
                  </a:rPr>
                  <a:t>disambiguation</a:t>
                </a:r>
                <a:endParaRPr lang="en-US" b="1" dirty="0">
                  <a:solidFill>
                    <a:srgbClr val="C0504D"/>
                  </a:solidFill>
                </a:endParaRPr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3536082" y="3884596"/>
                <a:ext cx="229354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 smtClean="0">
                    <a:solidFill>
                      <a:srgbClr val="C0504D"/>
                    </a:solidFill>
                  </a:rPr>
                  <a:t>Sensitivity to sentential context</a:t>
                </a:r>
                <a:endParaRPr lang="en-US" b="1" dirty="0">
                  <a:solidFill>
                    <a:srgbClr val="C0504D"/>
                  </a:solidFill>
                </a:endParaRP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6026689" y="3035538"/>
                <a:ext cx="195118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 smtClean="0">
                    <a:solidFill>
                      <a:schemeClr val="accent4"/>
                    </a:solidFill>
                  </a:rPr>
                  <a:t>Symbol Mapping</a:t>
                </a:r>
                <a:endParaRPr lang="en-US" b="1" dirty="0">
                  <a:solidFill>
                    <a:schemeClr val="accent4"/>
                  </a:solidFill>
                </a:endParaRP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5664288" y="6324729"/>
                <a:ext cx="249168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 smtClean="0">
                    <a:solidFill>
                      <a:schemeClr val="accent4"/>
                    </a:solidFill>
                  </a:rPr>
                  <a:t>Inductive inference</a:t>
                </a:r>
                <a:endParaRPr lang="en-US" b="1" dirty="0">
                  <a:solidFill>
                    <a:schemeClr val="accent4"/>
                  </a:solidFill>
                </a:endParaRPr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6543570" y="5941497"/>
                <a:ext cx="249168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 smtClean="0">
                    <a:solidFill>
                      <a:schemeClr val="accent4"/>
                    </a:solidFill>
                  </a:rPr>
                  <a:t>Symbol Generalization</a:t>
                </a:r>
                <a:endParaRPr lang="en-US" b="1" dirty="0">
                  <a:solidFill>
                    <a:schemeClr val="accent4"/>
                  </a:solidFill>
                </a:endParaRPr>
              </a:p>
            </p:txBody>
          </p:sp>
          <p:cxnSp>
            <p:nvCxnSpPr>
              <p:cNvPr id="14" name="Straight Arrow Connector 13"/>
              <p:cNvCxnSpPr/>
              <p:nvPr/>
            </p:nvCxnSpPr>
            <p:spPr>
              <a:xfrm rot="5400000" flipH="1" flipV="1">
                <a:off x="6486265" y="3552859"/>
                <a:ext cx="449250" cy="153272"/>
              </a:xfrm>
              <a:prstGeom prst="straightConnector1">
                <a:avLst/>
              </a:prstGeom>
              <a:ln>
                <a:solidFill>
                  <a:schemeClr val="accent4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/>
              <p:cNvCxnSpPr>
                <a:stCxn id="17" idx="5"/>
              </p:cNvCxnSpPr>
              <p:nvPr/>
            </p:nvCxnSpPr>
            <p:spPr>
              <a:xfrm rot="16200000" flipH="1">
                <a:off x="6880609" y="5454353"/>
                <a:ext cx="647089" cy="327198"/>
              </a:xfrm>
              <a:prstGeom prst="straightConnector1">
                <a:avLst/>
              </a:prstGeom>
              <a:ln>
                <a:solidFill>
                  <a:schemeClr val="accent4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/>
              <p:cNvCxnSpPr>
                <a:stCxn id="17" idx="4"/>
              </p:cNvCxnSpPr>
              <p:nvPr/>
            </p:nvCxnSpPr>
            <p:spPr>
              <a:xfrm rot="5400000">
                <a:off x="6066892" y="5757121"/>
                <a:ext cx="770777" cy="336637"/>
              </a:xfrm>
              <a:prstGeom prst="straightConnector1">
                <a:avLst/>
              </a:prstGeom>
              <a:ln>
                <a:solidFill>
                  <a:schemeClr val="accent4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Oval 16"/>
              <p:cNvSpPr/>
              <p:nvPr/>
            </p:nvSpPr>
            <p:spPr>
              <a:xfrm>
                <a:off x="6026689" y="3862698"/>
                <a:ext cx="1187817" cy="1677353"/>
              </a:xfrm>
              <a:prstGeom prst="ellipse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 w="38100">
                <a:solidFill>
                  <a:schemeClr val="accent4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8" name="Straight Arrow Connector 17"/>
              <p:cNvCxnSpPr/>
              <p:nvPr/>
            </p:nvCxnSpPr>
            <p:spPr>
              <a:xfrm rot="10800000">
                <a:off x="5072051" y="4144088"/>
                <a:ext cx="540777" cy="98538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/>
              <p:cNvCxnSpPr/>
              <p:nvPr/>
            </p:nvCxnSpPr>
            <p:spPr>
              <a:xfrm rot="5400000">
                <a:off x="5284967" y="5396832"/>
                <a:ext cx="548552" cy="540779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Group 26"/>
            <p:cNvGrpSpPr/>
            <p:nvPr/>
          </p:nvGrpSpPr>
          <p:grpSpPr>
            <a:xfrm>
              <a:off x="4535345" y="4943507"/>
              <a:ext cx="1883935" cy="646331"/>
              <a:chOff x="4535345" y="4943507"/>
              <a:chExt cx="1883935" cy="646331"/>
            </a:xfrm>
          </p:grpSpPr>
          <p:sp>
            <p:nvSpPr>
              <p:cNvPr id="21" name="TextBox 20"/>
              <p:cNvSpPr txBox="1"/>
              <p:nvPr/>
            </p:nvSpPr>
            <p:spPr>
              <a:xfrm>
                <a:off x="5151381" y="4943507"/>
                <a:ext cx="126789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 smtClean="0">
                    <a:solidFill>
                      <a:schemeClr val="accent4"/>
                    </a:solidFill>
                  </a:rPr>
                  <a:t>Semantic Processing</a:t>
                </a:r>
                <a:endParaRPr lang="en-US" b="1" dirty="0">
                  <a:solidFill>
                    <a:schemeClr val="accent4"/>
                  </a:solidFill>
                </a:endParaRPr>
              </a:p>
            </p:txBody>
          </p:sp>
          <p:cxnSp>
            <p:nvCxnSpPr>
              <p:cNvPr id="22" name="Straight Arrow Connector 21"/>
              <p:cNvCxnSpPr>
                <a:endCxn id="21" idx="1"/>
              </p:cNvCxnSpPr>
              <p:nvPr/>
            </p:nvCxnSpPr>
            <p:spPr>
              <a:xfrm>
                <a:off x="4535345" y="4943507"/>
                <a:ext cx="616036" cy="323166"/>
              </a:xfrm>
              <a:prstGeom prst="straightConnector1">
                <a:avLst/>
              </a:prstGeom>
              <a:ln>
                <a:solidFill>
                  <a:schemeClr val="accent4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u="sng" dirty="0" smtClean="0">
                <a:latin typeface="Arial"/>
                <a:cs typeface="Arial"/>
              </a:rPr>
              <a:t>Implications for disambiguation</a:t>
            </a:r>
            <a:endParaRPr lang="en-US" u="sng" dirty="0">
              <a:latin typeface="Arial"/>
              <a:cs typeface="Arial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Arial"/>
                <a:cs typeface="Arial"/>
              </a:rPr>
              <a:t>Findings are </a:t>
            </a:r>
            <a:r>
              <a:rPr lang="en-US" b="1" dirty="0" smtClean="0">
                <a:latin typeface="Arial"/>
                <a:cs typeface="Arial"/>
              </a:rPr>
              <a:t>consistent with </a:t>
            </a:r>
            <a:r>
              <a:rPr lang="en-US" dirty="0" smtClean="0">
                <a:latin typeface="Arial"/>
                <a:cs typeface="Arial"/>
              </a:rPr>
              <a:t>a </a:t>
            </a:r>
            <a:r>
              <a:rPr lang="en-US" b="1" dirty="0" smtClean="0">
                <a:latin typeface="Arial"/>
                <a:cs typeface="Arial"/>
              </a:rPr>
              <a:t>domain-specific</a:t>
            </a:r>
            <a:r>
              <a:rPr lang="en-US" dirty="0" smtClean="0">
                <a:latin typeface="Arial"/>
                <a:cs typeface="Arial"/>
              </a:rPr>
              <a:t> view of disambiguation</a:t>
            </a:r>
          </a:p>
          <a:p>
            <a:r>
              <a:rPr lang="en-US" b="1" dirty="0" smtClean="0">
                <a:latin typeface="Arial"/>
                <a:cs typeface="Arial"/>
              </a:rPr>
              <a:t>…but also </a:t>
            </a:r>
            <a:r>
              <a:rPr lang="en-US" dirty="0" smtClean="0">
                <a:latin typeface="Arial"/>
                <a:cs typeface="Arial"/>
              </a:rPr>
              <a:t>with the view of disambiguation as a </a:t>
            </a:r>
            <a:r>
              <a:rPr lang="en-US" b="1" dirty="0" smtClean="0">
                <a:latin typeface="Arial"/>
                <a:cs typeface="Arial"/>
              </a:rPr>
              <a:t>domain-general </a:t>
            </a:r>
            <a:r>
              <a:rPr lang="en-US" dirty="0" smtClean="0">
                <a:latin typeface="Arial"/>
                <a:cs typeface="Arial"/>
              </a:rPr>
              <a:t>mechanism that emerges as a function of experience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u="sng" dirty="0" smtClean="0">
                <a:latin typeface="Arial"/>
                <a:cs typeface="Arial"/>
              </a:rPr>
              <a:t>Implications </a:t>
            </a:r>
            <a:r>
              <a:rPr lang="en-US" u="sng" smtClean="0">
                <a:latin typeface="Arial"/>
                <a:cs typeface="Arial"/>
              </a:rPr>
              <a:t>for disambiguation</a:t>
            </a:r>
            <a:endParaRPr lang="en-US" u="sng" dirty="0">
              <a:latin typeface="Arial"/>
              <a:cs typeface="Arial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buNone/>
            </a:pPr>
            <a:r>
              <a:rPr lang="en-US" dirty="0" smtClean="0">
                <a:latin typeface="Arial"/>
                <a:cs typeface="Arial"/>
              </a:rPr>
              <a:t>Support for </a:t>
            </a:r>
            <a:r>
              <a:rPr lang="en-US" b="1" dirty="0" smtClean="0">
                <a:latin typeface="Arial"/>
                <a:cs typeface="Arial"/>
              </a:rPr>
              <a:t>domain-general + experience </a:t>
            </a:r>
            <a:r>
              <a:rPr lang="en-US" dirty="0" smtClean="0">
                <a:latin typeface="Arial"/>
                <a:cs typeface="Arial"/>
              </a:rPr>
              <a:t>view: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Arial"/>
                <a:cs typeface="Arial"/>
              </a:rPr>
              <a:t>Disambiguation is found in multiple non-word domains</a:t>
            </a:r>
            <a:r>
              <a:rPr lang="en-US" b="1" dirty="0" smtClean="0">
                <a:latin typeface="Arial"/>
                <a:cs typeface="Arial"/>
              </a:rPr>
              <a:t>: 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b="1" dirty="0" smtClean="0">
                <a:latin typeface="Arial"/>
                <a:cs typeface="Arial"/>
              </a:rPr>
              <a:t>facts</a:t>
            </a:r>
            <a:r>
              <a:rPr lang="en-US" dirty="0" smtClean="0">
                <a:latin typeface="Arial"/>
                <a:cs typeface="Arial"/>
              </a:rPr>
              <a:t> </a:t>
            </a:r>
          </a:p>
          <a:p>
            <a:pPr marL="1314450" lvl="2" indent="-514350">
              <a:buNone/>
            </a:pPr>
            <a:r>
              <a:rPr lang="en-US" sz="1946" i="1" dirty="0" smtClean="0">
                <a:latin typeface="Arial"/>
                <a:cs typeface="Arial"/>
              </a:rPr>
              <a:t>(</a:t>
            </a:r>
            <a:r>
              <a:rPr lang="en-US" sz="1946" i="1" dirty="0" err="1" smtClean="0">
                <a:latin typeface="Arial"/>
                <a:cs typeface="Arial"/>
              </a:rPr>
              <a:t>Diesendruck</a:t>
            </a:r>
            <a:r>
              <a:rPr lang="en-US" sz="1946" i="1" dirty="0" smtClean="0">
                <a:latin typeface="Arial"/>
                <a:cs typeface="Arial"/>
              </a:rPr>
              <a:t> &amp; </a:t>
            </a:r>
            <a:r>
              <a:rPr lang="en-US" sz="1946" i="1" dirty="0" err="1" smtClean="0">
                <a:latin typeface="Arial"/>
                <a:cs typeface="Arial"/>
              </a:rPr>
              <a:t>Markson</a:t>
            </a:r>
            <a:r>
              <a:rPr lang="en-US" sz="1946" i="1" dirty="0" smtClean="0">
                <a:latin typeface="Arial"/>
                <a:cs typeface="Arial"/>
              </a:rPr>
              <a:t>, 2001, </a:t>
            </a:r>
            <a:r>
              <a:rPr lang="en-US" sz="1946" i="1" dirty="0" err="1" smtClean="0">
                <a:latin typeface="Arial"/>
                <a:cs typeface="Arial"/>
              </a:rPr>
              <a:t>Scofield</a:t>
            </a:r>
            <a:r>
              <a:rPr lang="en-US" sz="1946" i="1" dirty="0" smtClean="0">
                <a:latin typeface="Arial"/>
                <a:cs typeface="Arial"/>
              </a:rPr>
              <a:t> &amp; </a:t>
            </a:r>
            <a:r>
              <a:rPr lang="en-US" sz="1946" i="1" dirty="0" err="1" smtClean="0">
                <a:latin typeface="Arial"/>
                <a:cs typeface="Arial"/>
              </a:rPr>
              <a:t>Behrend</a:t>
            </a:r>
            <a:r>
              <a:rPr lang="en-US" sz="1946" i="1" dirty="0" smtClean="0">
                <a:latin typeface="Arial"/>
                <a:cs typeface="Arial"/>
              </a:rPr>
              <a:t>, 2007)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b="1" dirty="0" smtClean="0">
                <a:latin typeface="Arial"/>
                <a:cs typeface="Arial"/>
              </a:rPr>
              <a:t>object functions</a:t>
            </a:r>
            <a:r>
              <a:rPr lang="en-US" dirty="0" smtClean="0">
                <a:latin typeface="Arial"/>
                <a:cs typeface="Arial"/>
              </a:rPr>
              <a:t> </a:t>
            </a:r>
          </a:p>
          <a:p>
            <a:pPr marL="1314450" lvl="2" indent="-514350">
              <a:buNone/>
            </a:pPr>
            <a:r>
              <a:rPr lang="en-US" sz="1946" i="1" dirty="0" smtClean="0">
                <a:latin typeface="Arial"/>
                <a:cs typeface="Arial"/>
              </a:rPr>
              <a:t>(</a:t>
            </a:r>
            <a:r>
              <a:rPr lang="en-US" sz="1946" i="1" dirty="0" err="1" smtClean="0">
                <a:latin typeface="Arial"/>
                <a:cs typeface="Arial"/>
              </a:rPr>
              <a:t>Casler</a:t>
            </a:r>
            <a:r>
              <a:rPr lang="en-US" sz="1946" i="1" dirty="0" smtClean="0">
                <a:latin typeface="Arial"/>
                <a:cs typeface="Arial"/>
              </a:rPr>
              <a:t> &amp; </a:t>
            </a:r>
            <a:r>
              <a:rPr lang="en-US" sz="1946" i="1" dirty="0" err="1" smtClean="0">
                <a:latin typeface="Arial"/>
                <a:cs typeface="Arial"/>
              </a:rPr>
              <a:t>Kelemen</a:t>
            </a:r>
            <a:r>
              <a:rPr lang="en-US" sz="1946" i="1" dirty="0" smtClean="0">
                <a:latin typeface="Arial"/>
                <a:cs typeface="Arial"/>
              </a:rPr>
              <a:t>, 2005; </a:t>
            </a:r>
            <a:r>
              <a:rPr lang="en-US" sz="1946" i="1" dirty="0" err="1" smtClean="0">
                <a:latin typeface="Arial"/>
                <a:cs typeface="Arial"/>
              </a:rPr>
              <a:t>Diesendruck</a:t>
            </a:r>
            <a:r>
              <a:rPr lang="en-US" sz="1946" i="1" dirty="0" smtClean="0">
                <a:latin typeface="Arial"/>
                <a:cs typeface="Arial"/>
              </a:rPr>
              <a:t> et al., 2010)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b="1" dirty="0" smtClean="0">
                <a:latin typeface="Arial"/>
                <a:cs typeface="Arial"/>
              </a:rPr>
              <a:t>face-voice mappings</a:t>
            </a:r>
            <a:r>
              <a:rPr lang="en-US" dirty="0" smtClean="0">
                <a:latin typeface="Arial"/>
                <a:cs typeface="Arial"/>
              </a:rPr>
              <a:t> </a:t>
            </a:r>
          </a:p>
          <a:p>
            <a:pPr marL="1314450" lvl="2" indent="-514350">
              <a:buNone/>
            </a:pPr>
            <a:r>
              <a:rPr lang="en-US" sz="1946" i="1" dirty="0" smtClean="0">
                <a:latin typeface="Arial"/>
                <a:cs typeface="Arial"/>
              </a:rPr>
              <a:t>(</a:t>
            </a:r>
            <a:r>
              <a:rPr lang="en-US" sz="1946" i="1" dirty="0" err="1" smtClean="0">
                <a:latin typeface="Arial"/>
                <a:cs typeface="Arial"/>
              </a:rPr>
              <a:t>Halberda</a:t>
            </a:r>
            <a:r>
              <a:rPr lang="en-US" sz="1946" i="1" dirty="0" smtClean="0">
                <a:latin typeface="Arial"/>
                <a:cs typeface="Arial"/>
              </a:rPr>
              <a:t>)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b="1" dirty="0" smtClean="0">
                <a:latin typeface="Arial"/>
                <a:cs typeface="Arial"/>
              </a:rPr>
              <a:t>animal sounds </a:t>
            </a:r>
          </a:p>
          <a:p>
            <a:pPr marL="1314450" lvl="2" indent="-514350">
              <a:buNone/>
            </a:pPr>
            <a:r>
              <a:rPr lang="en-US" sz="1946" i="1" dirty="0" smtClean="0">
                <a:latin typeface="Arial"/>
                <a:cs typeface="Arial"/>
              </a:rPr>
              <a:t>(</a:t>
            </a:r>
            <a:r>
              <a:rPr lang="en-US" sz="1946" i="1" dirty="0" err="1" smtClean="0">
                <a:latin typeface="Arial"/>
                <a:cs typeface="Arial"/>
              </a:rPr>
              <a:t>Bion</a:t>
            </a:r>
            <a:r>
              <a:rPr lang="en-US" sz="1946" i="1" dirty="0" smtClean="0">
                <a:latin typeface="Arial"/>
                <a:cs typeface="Arial"/>
              </a:rPr>
              <a:t> et al.)</a:t>
            </a:r>
          </a:p>
          <a:p>
            <a:pPr marL="914400" lvl="1" indent="-514350">
              <a:buNone/>
            </a:pPr>
            <a:endParaRPr lang="en-US" dirty="0" smtClean="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u="sng" dirty="0" smtClean="0">
                <a:latin typeface="Arial"/>
                <a:cs typeface="Arial"/>
              </a:rPr>
              <a:t>Implications </a:t>
            </a:r>
            <a:r>
              <a:rPr lang="en-US" u="sng" smtClean="0">
                <a:latin typeface="Arial"/>
                <a:cs typeface="Arial"/>
              </a:rPr>
              <a:t>for disambiguation</a:t>
            </a:r>
            <a:endParaRPr lang="en-US" u="sng" dirty="0">
              <a:latin typeface="Arial"/>
              <a:cs typeface="Arial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US" sz="3000" dirty="0" smtClean="0">
                <a:latin typeface="Arial"/>
                <a:cs typeface="Arial"/>
              </a:rPr>
              <a:t>Support for </a:t>
            </a:r>
            <a:r>
              <a:rPr lang="en-US" sz="3000" b="1" dirty="0" smtClean="0">
                <a:latin typeface="Arial"/>
                <a:cs typeface="Arial"/>
              </a:rPr>
              <a:t>domain-general + experience </a:t>
            </a:r>
            <a:r>
              <a:rPr lang="en-US" sz="3000" dirty="0" smtClean="0">
                <a:latin typeface="Arial"/>
                <a:cs typeface="Arial"/>
              </a:rPr>
              <a:t>view:</a:t>
            </a:r>
          </a:p>
          <a:p>
            <a:pPr marL="514350" indent="-514350">
              <a:buFont typeface="+mj-lt"/>
              <a:buAutoNum type="arabicPeriod" startAt="2"/>
            </a:pPr>
            <a:r>
              <a:rPr lang="en-US" sz="3000" b="1" dirty="0" smtClean="0">
                <a:latin typeface="Arial"/>
                <a:cs typeface="Arial"/>
              </a:rPr>
              <a:t>Computational models </a:t>
            </a:r>
            <a:r>
              <a:rPr lang="en-US" sz="3000" dirty="0" smtClean="0">
                <a:latin typeface="Arial"/>
                <a:cs typeface="Arial"/>
              </a:rPr>
              <a:t>of word learning suggest that disambiguation could emerge out of domain-general processes</a:t>
            </a:r>
            <a:r>
              <a:rPr lang="en-US" sz="3000" i="1" dirty="0" smtClean="0">
                <a:latin typeface="Arial"/>
                <a:cs typeface="Arial"/>
              </a:rPr>
              <a:t> </a:t>
            </a:r>
            <a:r>
              <a:rPr lang="en-US" sz="2400" i="1" dirty="0" smtClean="0">
                <a:latin typeface="Arial"/>
                <a:cs typeface="Arial"/>
              </a:rPr>
              <a:t>(Frank et al., 2009; McMurray, Horst &amp; Samuelson, 2012; </a:t>
            </a:r>
            <a:r>
              <a:rPr lang="en-US" sz="2400" i="1" dirty="0" err="1" smtClean="0">
                <a:latin typeface="Arial"/>
                <a:cs typeface="Arial"/>
              </a:rPr>
              <a:t>Regier</a:t>
            </a:r>
            <a:r>
              <a:rPr lang="en-US" sz="2400" i="1" dirty="0" smtClean="0">
                <a:latin typeface="Arial"/>
                <a:cs typeface="Arial"/>
              </a:rPr>
              <a:t>, 2003)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u="sng" dirty="0" smtClean="0">
                <a:latin typeface="Arial"/>
                <a:cs typeface="Arial"/>
              </a:rPr>
              <a:t>Symbolic Gestures</a:t>
            </a:r>
            <a:endParaRPr lang="en-US" u="sng" dirty="0">
              <a:latin typeface="Arial"/>
              <a:cs typeface="Arial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i="1" dirty="0" smtClean="0">
                <a:latin typeface="Arial"/>
                <a:cs typeface="Arial"/>
              </a:rPr>
              <a:t>“non-verbal gestures (often referred to here as ‘signs’) to symbolically represent objects…in order to communicate with those around them)” </a:t>
            </a:r>
          </a:p>
          <a:p>
            <a:pPr lvl="1">
              <a:buNone/>
            </a:pPr>
            <a:r>
              <a:rPr lang="en-US" sz="2600" dirty="0" smtClean="0">
                <a:latin typeface="Arial"/>
                <a:cs typeface="Arial"/>
              </a:rPr>
              <a:t>(</a:t>
            </a:r>
            <a:r>
              <a:rPr lang="en-US" sz="2600" dirty="0" err="1" smtClean="0">
                <a:latin typeface="Arial"/>
                <a:cs typeface="Arial"/>
              </a:rPr>
              <a:t>Acredolo</a:t>
            </a:r>
            <a:r>
              <a:rPr lang="en-US" sz="2600" dirty="0" smtClean="0">
                <a:latin typeface="Arial"/>
                <a:cs typeface="Arial"/>
              </a:rPr>
              <a:t> &amp; </a:t>
            </a:r>
            <a:r>
              <a:rPr lang="en-US" sz="2600" dirty="0" err="1" smtClean="0">
                <a:latin typeface="Arial"/>
                <a:cs typeface="Arial"/>
              </a:rPr>
              <a:t>Goodwyn</a:t>
            </a:r>
            <a:r>
              <a:rPr lang="en-US" sz="2600" dirty="0" smtClean="0">
                <a:latin typeface="Arial"/>
                <a:cs typeface="Arial"/>
              </a:rPr>
              <a:t>, 1988, pp. 450)</a:t>
            </a:r>
          </a:p>
          <a:p>
            <a:r>
              <a:rPr lang="en-US" dirty="0" smtClean="0">
                <a:latin typeface="Arial"/>
                <a:cs typeface="Arial"/>
              </a:rPr>
              <a:t>Examples:</a:t>
            </a:r>
          </a:p>
          <a:p>
            <a:pPr lvl="1"/>
            <a:r>
              <a:rPr lang="en-US" dirty="0" smtClean="0">
                <a:latin typeface="Arial"/>
                <a:cs typeface="Arial"/>
              </a:rPr>
              <a:t>Sniffing gesture – [flower]</a:t>
            </a:r>
          </a:p>
          <a:p>
            <a:pPr lvl="1"/>
            <a:r>
              <a:rPr lang="en-US" dirty="0" smtClean="0">
                <a:latin typeface="Arial"/>
                <a:cs typeface="Arial"/>
              </a:rPr>
              <a:t>Arms extended out – [airplane]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u="sng" dirty="0" smtClean="0">
                <a:latin typeface="Arial"/>
                <a:cs typeface="Arial"/>
              </a:rPr>
              <a:t>Implications </a:t>
            </a:r>
            <a:r>
              <a:rPr lang="en-US" u="sng" smtClean="0">
                <a:latin typeface="Arial"/>
                <a:cs typeface="Arial"/>
              </a:rPr>
              <a:t>for disambiguation</a:t>
            </a:r>
            <a:endParaRPr lang="en-US" u="sng" dirty="0">
              <a:latin typeface="Arial"/>
              <a:cs typeface="Arial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US" dirty="0" smtClean="0">
                <a:latin typeface="Arial"/>
                <a:cs typeface="Arial"/>
              </a:rPr>
              <a:t>Support for </a:t>
            </a:r>
            <a:r>
              <a:rPr lang="en-US" b="1" dirty="0" smtClean="0">
                <a:latin typeface="Arial"/>
                <a:cs typeface="Arial"/>
              </a:rPr>
              <a:t>domain-general + experience </a:t>
            </a:r>
            <a:r>
              <a:rPr lang="en-US" dirty="0" smtClean="0">
                <a:latin typeface="Arial"/>
                <a:cs typeface="Arial"/>
              </a:rPr>
              <a:t>view:</a:t>
            </a:r>
          </a:p>
          <a:p>
            <a:pPr marL="514350" indent="-514350">
              <a:buNone/>
            </a:pPr>
            <a:r>
              <a:rPr lang="en-US" dirty="0" smtClean="0">
                <a:latin typeface="Arial"/>
                <a:cs typeface="Arial"/>
              </a:rPr>
              <a:t>3. Similar developmental path across domains(?)</a:t>
            </a:r>
          </a:p>
          <a:p>
            <a:pPr marL="914400" lvl="1" indent="-514350">
              <a:buNone/>
            </a:pPr>
            <a:endParaRPr lang="en-US" dirty="0" smtClean="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u="sng" dirty="0" smtClean="0">
                <a:latin typeface="Arial"/>
                <a:cs typeface="Arial"/>
              </a:rPr>
              <a:t>Implications for disambiguation</a:t>
            </a:r>
            <a:endParaRPr lang="en-US" u="sng" dirty="0">
              <a:latin typeface="Arial"/>
              <a:cs typeface="Arial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457200" y="2578597"/>
          <a:ext cx="8295861" cy="407590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65287"/>
                <a:gridCol w="2765287"/>
                <a:gridCol w="2765287"/>
              </a:tblGrid>
              <a:tr h="434900">
                <a:tc>
                  <a:txBody>
                    <a:bodyPr/>
                    <a:lstStyle/>
                    <a:p>
                      <a:endParaRPr lang="en-US" sz="2100" dirty="0"/>
                    </a:p>
                  </a:txBody>
                  <a:tcPr marL="107236" marR="107236" marT="53618" marB="53618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b="1" dirty="0"/>
                    </a:p>
                  </a:txBody>
                  <a:tcPr marL="107236" marR="107236" marT="53618" marB="53618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b="1" dirty="0"/>
                    </a:p>
                  </a:txBody>
                  <a:tcPr marL="107236" marR="107236" marT="53618" marB="53618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50649">
                <a:tc>
                  <a:txBody>
                    <a:bodyPr/>
                    <a:lstStyle/>
                    <a:p>
                      <a:r>
                        <a:rPr lang="en-US" sz="2100" b="1" dirty="0" smtClean="0"/>
                        <a:t>Symbolic Gestures</a:t>
                      </a:r>
                    </a:p>
                    <a:p>
                      <a:r>
                        <a:rPr lang="en-US" sz="2100" i="1" dirty="0" smtClean="0"/>
                        <a:t>(Suanda &amp; </a:t>
                      </a:r>
                      <a:r>
                        <a:rPr lang="en-US" sz="2100" i="1" dirty="0" err="1" smtClean="0"/>
                        <a:t>Namy</a:t>
                      </a:r>
                      <a:r>
                        <a:rPr lang="en-US" sz="2100" i="1" dirty="0" smtClean="0"/>
                        <a:t>, 2013)</a:t>
                      </a:r>
                      <a:endParaRPr lang="en-US" sz="2100" i="1" dirty="0"/>
                    </a:p>
                  </a:txBody>
                  <a:tcPr marL="107236" marR="107236" marT="53618" marB="53618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100" b="1" dirty="0" smtClean="0"/>
                        <a:t>Novel</a:t>
                      </a:r>
                      <a:r>
                        <a:rPr lang="en-US" sz="2100" dirty="0" smtClean="0"/>
                        <a:t> Gesture –</a:t>
                      </a:r>
                      <a:r>
                        <a:rPr lang="en-US" sz="2100" baseline="0" dirty="0" smtClean="0"/>
                        <a:t> </a:t>
                      </a:r>
                      <a:r>
                        <a:rPr lang="en-US" sz="2100" b="1" baseline="0" dirty="0" smtClean="0"/>
                        <a:t>Familiar</a:t>
                      </a:r>
                      <a:r>
                        <a:rPr lang="en-US" sz="2100" baseline="0" dirty="0" smtClean="0"/>
                        <a:t> Object</a:t>
                      </a:r>
                      <a:endParaRPr lang="en-US" sz="2100" dirty="0"/>
                    </a:p>
                  </a:txBody>
                  <a:tcPr marL="107236" marR="107236" marT="53618" marB="53618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2100" dirty="0"/>
                    </a:p>
                  </a:txBody>
                  <a:tcPr marL="107236" marR="107236" marT="53618" marB="53618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072355">
                <a:tc>
                  <a:txBody>
                    <a:bodyPr/>
                    <a:lstStyle/>
                    <a:p>
                      <a:endParaRPr lang="en-US" sz="2100" i="1" dirty="0"/>
                    </a:p>
                  </a:txBody>
                  <a:tcPr marL="107236" marR="107236" marT="53618" marB="53618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2100" dirty="0"/>
                    </a:p>
                  </a:txBody>
                  <a:tcPr marL="107236" marR="107236" marT="53618" marB="53618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2100" dirty="0"/>
                    </a:p>
                  </a:txBody>
                  <a:tcPr marL="107236" marR="107236" marT="53618" marB="53618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50649">
                <a:tc>
                  <a:txBody>
                    <a:bodyPr/>
                    <a:lstStyle/>
                    <a:p>
                      <a:endParaRPr lang="en-US" sz="2100" i="1" dirty="0"/>
                    </a:p>
                  </a:txBody>
                  <a:tcPr marL="107236" marR="107236" marT="53618" marB="53618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2100" dirty="0"/>
                    </a:p>
                  </a:txBody>
                  <a:tcPr marL="107236" marR="107236" marT="53618" marB="53618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2100" dirty="0"/>
                    </a:p>
                  </a:txBody>
                  <a:tcPr marL="107236" marR="107236" marT="53618" marB="53618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5064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107236" marR="107236" marT="53618" marB="53618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107236" marR="107236" marT="53618" marB="53618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2100" dirty="0"/>
                    </a:p>
                  </a:txBody>
                  <a:tcPr marL="107236" marR="107236" marT="53618" marB="53618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457200" y="1417638"/>
            <a:ext cx="82296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Arial"/>
                <a:cs typeface="Arial"/>
              </a:rPr>
              <a:t>3. Similar developmental path across domains(?) </a:t>
            </a:r>
            <a:endParaRPr lang="en-US" sz="3200" dirty="0">
              <a:latin typeface="Arial"/>
              <a:cs typeface="Arial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4635153" y="3725139"/>
            <a:ext cx="4051647" cy="2759354"/>
            <a:chOff x="4635153" y="3725139"/>
            <a:chExt cx="4051647" cy="2759354"/>
          </a:xfrm>
        </p:grpSpPr>
        <p:pic>
          <p:nvPicPr>
            <p:cNvPr id="6" name="Picture 5" descr="Slide5.jpg"/>
            <p:cNvPicPr>
              <a:picLocks noChangeAspect="1"/>
            </p:cNvPicPr>
            <p:nvPr/>
          </p:nvPicPr>
          <p:blipFill>
            <a:blip r:embed="rId2"/>
            <a:srcRect t="8693" b="10125"/>
            <a:stretch>
              <a:fillRect/>
            </a:stretch>
          </p:blipFill>
          <p:spPr>
            <a:xfrm>
              <a:off x="4635153" y="3895152"/>
              <a:ext cx="4051647" cy="2466904"/>
            </a:xfrm>
            <a:prstGeom prst="rect">
              <a:avLst/>
            </a:prstGeom>
          </p:spPr>
        </p:pic>
        <p:sp>
          <p:nvSpPr>
            <p:cNvPr id="7" name="Oval 6"/>
            <p:cNvSpPr/>
            <p:nvPr/>
          </p:nvSpPr>
          <p:spPr>
            <a:xfrm>
              <a:off x="6530179" y="3725139"/>
              <a:ext cx="1440039" cy="2759354"/>
            </a:xfrm>
            <a:prstGeom prst="ellipse">
              <a:avLst/>
            </a:prstGeom>
            <a:noFill/>
            <a:ln w="508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u="sng" dirty="0" smtClean="0">
                <a:latin typeface="Arial"/>
                <a:cs typeface="Arial"/>
              </a:rPr>
              <a:t>Implications for disambiguation</a:t>
            </a:r>
            <a:endParaRPr lang="en-US" u="sng" dirty="0">
              <a:latin typeface="Arial"/>
              <a:cs typeface="Arial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457200" y="2578597"/>
          <a:ext cx="8295861" cy="375920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65287"/>
                <a:gridCol w="2765287"/>
                <a:gridCol w="2765287"/>
              </a:tblGrid>
              <a:tr h="434900">
                <a:tc>
                  <a:txBody>
                    <a:bodyPr/>
                    <a:lstStyle/>
                    <a:p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107236" marR="107236" marT="53618" marB="536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latin typeface="Arial"/>
                          <a:cs typeface="Arial"/>
                        </a:rPr>
                        <a:t>Novice Learners</a:t>
                      </a:r>
                      <a:endParaRPr lang="en-US" sz="1600" b="1" dirty="0">
                        <a:latin typeface="Arial"/>
                        <a:cs typeface="Arial"/>
                      </a:endParaRPr>
                    </a:p>
                  </a:txBody>
                  <a:tcPr marL="107236" marR="107236" marT="53618" marB="536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latin typeface="Arial"/>
                          <a:cs typeface="Arial"/>
                        </a:rPr>
                        <a:t>Experienced Learners</a:t>
                      </a:r>
                      <a:endParaRPr lang="en-US" sz="1600" b="1" dirty="0">
                        <a:latin typeface="Arial"/>
                        <a:cs typeface="Arial"/>
                      </a:endParaRPr>
                    </a:p>
                  </a:txBody>
                  <a:tcPr marL="107236" marR="107236" marT="53618" marB="53618"/>
                </a:tc>
              </a:tr>
              <a:tr h="750649">
                <a:tc>
                  <a:txBody>
                    <a:bodyPr/>
                    <a:lstStyle/>
                    <a:p>
                      <a:r>
                        <a:rPr lang="en-US" sz="1600" b="1" dirty="0" smtClean="0">
                          <a:latin typeface="Arial"/>
                          <a:cs typeface="Arial"/>
                        </a:rPr>
                        <a:t>Symbolic Gestures</a:t>
                      </a:r>
                    </a:p>
                    <a:p>
                      <a:r>
                        <a:rPr lang="en-US" sz="1600" i="1" dirty="0" smtClean="0">
                          <a:latin typeface="Arial"/>
                          <a:cs typeface="Arial"/>
                        </a:rPr>
                        <a:t>(Suanda &amp; </a:t>
                      </a:r>
                      <a:r>
                        <a:rPr lang="en-US" sz="1600" i="1" dirty="0" err="1" smtClean="0">
                          <a:latin typeface="Arial"/>
                          <a:cs typeface="Arial"/>
                        </a:rPr>
                        <a:t>Namy</a:t>
                      </a:r>
                      <a:r>
                        <a:rPr lang="en-US" sz="1600" i="1" dirty="0" smtClean="0">
                          <a:latin typeface="Arial"/>
                          <a:cs typeface="Arial"/>
                        </a:rPr>
                        <a:t>, 2013)</a:t>
                      </a:r>
                      <a:endParaRPr lang="en-US" sz="1600" i="1" dirty="0">
                        <a:latin typeface="Arial"/>
                        <a:cs typeface="Arial"/>
                      </a:endParaRPr>
                    </a:p>
                  </a:txBody>
                  <a:tcPr marL="107236" marR="107236" marT="53618" marB="53618"/>
                </a:tc>
                <a:tc>
                  <a:txBody>
                    <a:bodyPr/>
                    <a:lstStyle/>
                    <a:p>
                      <a:r>
                        <a:rPr lang="en-US" sz="1600" b="1" dirty="0" smtClean="0">
                          <a:latin typeface="Arial"/>
                          <a:cs typeface="Arial"/>
                        </a:rPr>
                        <a:t>Novel</a:t>
                      </a:r>
                      <a:r>
                        <a:rPr lang="en-US" sz="1600" dirty="0" smtClean="0">
                          <a:latin typeface="Arial"/>
                          <a:cs typeface="Arial"/>
                        </a:rPr>
                        <a:t> Gesture –</a:t>
                      </a:r>
                      <a:r>
                        <a:rPr lang="en-US" sz="1600" baseline="0" dirty="0" smtClean="0">
                          <a:latin typeface="Arial"/>
                          <a:cs typeface="Arial"/>
                        </a:rPr>
                        <a:t> </a:t>
                      </a:r>
                      <a:r>
                        <a:rPr lang="en-US" sz="1600" b="1" baseline="0" dirty="0" smtClean="0">
                          <a:latin typeface="Arial"/>
                          <a:cs typeface="Arial"/>
                        </a:rPr>
                        <a:t>Familiar</a:t>
                      </a:r>
                      <a:r>
                        <a:rPr lang="en-US" sz="1600" baseline="0" dirty="0" smtClean="0">
                          <a:latin typeface="Arial"/>
                          <a:cs typeface="Arial"/>
                        </a:rPr>
                        <a:t> Object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107236" marR="107236" marT="53618" marB="536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?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107236" marR="107236" marT="53618" marB="53618"/>
                </a:tc>
              </a:tr>
              <a:tr h="1072355">
                <a:tc>
                  <a:txBody>
                    <a:bodyPr/>
                    <a:lstStyle/>
                    <a:p>
                      <a:r>
                        <a:rPr lang="en-US" sz="1600" b="1" dirty="0" smtClean="0">
                          <a:latin typeface="Arial"/>
                          <a:cs typeface="Arial"/>
                        </a:rPr>
                        <a:t>Words </a:t>
                      </a:r>
                    </a:p>
                    <a:p>
                      <a:r>
                        <a:rPr lang="en-US" sz="1600" i="1" dirty="0" smtClean="0">
                          <a:latin typeface="Arial"/>
                          <a:cs typeface="Arial"/>
                        </a:rPr>
                        <a:t>(</a:t>
                      </a:r>
                      <a:r>
                        <a:rPr lang="en-US" sz="1600" i="1" dirty="0" err="1" smtClean="0">
                          <a:latin typeface="Arial"/>
                          <a:cs typeface="Arial"/>
                        </a:rPr>
                        <a:t>Halberda</a:t>
                      </a:r>
                      <a:r>
                        <a:rPr lang="en-US" sz="1600" i="1" dirty="0" smtClean="0">
                          <a:latin typeface="Arial"/>
                          <a:cs typeface="Arial"/>
                        </a:rPr>
                        <a:t>, 2003)</a:t>
                      </a:r>
                      <a:endParaRPr lang="en-US" sz="1600" i="1" dirty="0">
                        <a:latin typeface="Arial"/>
                        <a:cs typeface="Arial"/>
                      </a:endParaRPr>
                    </a:p>
                  </a:txBody>
                  <a:tcPr marL="107236" marR="107236" marT="53618" marB="53618"/>
                </a:tc>
                <a:tc>
                  <a:txBody>
                    <a:bodyPr/>
                    <a:lstStyle/>
                    <a:p>
                      <a:r>
                        <a:rPr lang="en-US" sz="1600" b="1" dirty="0" smtClean="0">
                          <a:latin typeface="Arial"/>
                          <a:cs typeface="Arial"/>
                        </a:rPr>
                        <a:t>Novel</a:t>
                      </a:r>
                      <a:r>
                        <a:rPr lang="en-US" sz="1600" dirty="0" smtClean="0">
                          <a:latin typeface="Arial"/>
                          <a:cs typeface="Arial"/>
                        </a:rPr>
                        <a:t> Word – </a:t>
                      </a:r>
                      <a:r>
                        <a:rPr lang="en-US" sz="1600" b="1" dirty="0" smtClean="0">
                          <a:latin typeface="Arial"/>
                          <a:cs typeface="Arial"/>
                        </a:rPr>
                        <a:t>Familiar</a:t>
                      </a:r>
                      <a:r>
                        <a:rPr lang="en-US" sz="1600" dirty="0" smtClean="0">
                          <a:latin typeface="Arial"/>
                          <a:cs typeface="Arial"/>
                        </a:rPr>
                        <a:t> Object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107236" marR="107236" marT="53618" marB="53618"/>
                </a:tc>
                <a:tc>
                  <a:txBody>
                    <a:bodyPr/>
                    <a:lstStyle/>
                    <a:p>
                      <a:r>
                        <a:rPr lang="en-US" sz="1600" b="1" dirty="0" smtClean="0">
                          <a:latin typeface="Arial"/>
                          <a:cs typeface="Arial"/>
                        </a:rPr>
                        <a:t>Novel</a:t>
                      </a:r>
                      <a:r>
                        <a:rPr lang="en-US" sz="1600" dirty="0" smtClean="0">
                          <a:latin typeface="Arial"/>
                          <a:cs typeface="Arial"/>
                        </a:rPr>
                        <a:t> Word</a:t>
                      </a:r>
                      <a:r>
                        <a:rPr lang="en-US" sz="1600" baseline="0" dirty="0" smtClean="0">
                          <a:latin typeface="Arial"/>
                          <a:cs typeface="Arial"/>
                        </a:rPr>
                        <a:t> – </a:t>
                      </a:r>
                      <a:r>
                        <a:rPr lang="en-US" sz="1600" b="1" baseline="0" dirty="0" smtClean="0">
                          <a:latin typeface="Arial"/>
                          <a:cs typeface="Arial"/>
                        </a:rPr>
                        <a:t>Novel</a:t>
                      </a:r>
                      <a:r>
                        <a:rPr lang="en-US" sz="1600" baseline="0" dirty="0" smtClean="0">
                          <a:latin typeface="Arial"/>
                          <a:cs typeface="Arial"/>
                        </a:rPr>
                        <a:t> Object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107236" marR="107236" marT="53618" marB="53618"/>
                </a:tc>
              </a:tr>
              <a:tr h="750649">
                <a:tc>
                  <a:txBody>
                    <a:bodyPr/>
                    <a:lstStyle/>
                    <a:p>
                      <a:r>
                        <a:rPr lang="en-US" sz="1600" b="1" dirty="0" smtClean="0">
                          <a:latin typeface="Arial"/>
                          <a:cs typeface="Arial"/>
                        </a:rPr>
                        <a:t>Facts</a:t>
                      </a:r>
                      <a:r>
                        <a:rPr lang="en-US" sz="1600" b="1" baseline="0" dirty="0" smtClean="0">
                          <a:latin typeface="Arial"/>
                          <a:cs typeface="Arial"/>
                        </a:rPr>
                        <a:t> </a:t>
                      </a:r>
                    </a:p>
                    <a:p>
                      <a:r>
                        <a:rPr lang="en-US" sz="1600" i="1" baseline="0" dirty="0" smtClean="0">
                          <a:latin typeface="Arial"/>
                          <a:cs typeface="Arial"/>
                        </a:rPr>
                        <a:t>(</a:t>
                      </a:r>
                      <a:r>
                        <a:rPr lang="en-US" sz="1600" i="1" baseline="0" dirty="0" err="1" smtClean="0">
                          <a:latin typeface="Arial"/>
                          <a:cs typeface="Arial"/>
                        </a:rPr>
                        <a:t>Scofield</a:t>
                      </a:r>
                      <a:r>
                        <a:rPr lang="en-US" sz="1600" i="1" baseline="0" dirty="0" smtClean="0">
                          <a:latin typeface="Arial"/>
                          <a:cs typeface="Arial"/>
                        </a:rPr>
                        <a:t> &amp; </a:t>
                      </a:r>
                      <a:r>
                        <a:rPr lang="en-US" sz="1600" i="1" baseline="0" dirty="0" err="1" smtClean="0">
                          <a:latin typeface="Arial"/>
                          <a:cs typeface="Arial"/>
                        </a:rPr>
                        <a:t>Behrend</a:t>
                      </a:r>
                      <a:r>
                        <a:rPr lang="en-US" sz="1600" i="1" baseline="0" dirty="0" smtClean="0">
                          <a:latin typeface="Arial"/>
                          <a:cs typeface="Arial"/>
                        </a:rPr>
                        <a:t>, 2007)</a:t>
                      </a:r>
                      <a:endParaRPr lang="en-US" sz="1600" i="1" dirty="0">
                        <a:latin typeface="Arial"/>
                        <a:cs typeface="Arial"/>
                      </a:endParaRPr>
                    </a:p>
                  </a:txBody>
                  <a:tcPr marL="107236" marR="107236" marT="53618" marB="53618"/>
                </a:tc>
                <a:tc>
                  <a:txBody>
                    <a:bodyPr/>
                    <a:lstStyle/>
                    <a:p>
                      <a:r>
                        <a:rPr lang="en-US" sz="1600" b="1" dirty="0" smtClean="0">
                          <a:latin typeface="Arial"/>
                          <a:cs typeface="Arial"/>
                        </a:rPr>
                        <a:t>Novel</a:t>
                      </a:r>
                      <a:r>
                        <a:rPr lang="en-US" sz="1600" dirty="0" smtClean="0">
                          <a:latin typeface="Arial"/>
                          <a:cs typeface="Arial"/>
                        </a:rPr>
                        <a:t> Fact – </a:t>
                      </a:r>
                      <a:r>
                        <a:rPr lang="en-US" sz="1600" b="1" dirty="0" smtClean="0">
                          <a:latin typeface="Arial"/>
                          <a:cs typeface="Arial"/>
                        </a:rPr>
                        <a:t>Familiar</a:t>
                      </a:r>
                      <a:r>
                        <a:rPr lang="en-US" sz="1600" dirty="0" smtClean="0">
                          <a:latin typeface="Arial"/>
                          <a:cs typeface="Arial"/>
                        </a:rPr>
                        <a:t> Object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107236" marR="107236" marT="53618" marB="53618"/>
                </a:tc>
                <a:tc>
                  <a:txBody>
                    <a:bodyPr/>
                    <a:lstStyle/>
                    <a:p>
                      <a:r>
                        <a:rPr lang="en-US" sz="1600" b="1" dirty="0" smtClean="0">
                          <a:latin typeface="Arial"/>
                          <a:cs typeface="Arial"/>
                        </a:rPr>
                        <a:t>Novel</a:t>
                      </a:r>
                      <a:r>
                        <a:rPr lang="en-US" sz="1600" dirty="0" smtClean="0">
                          <a:latin typeface="Arial"/>
                          <a:cs typeface="Arial"/>
                        </a:rPr>
                        <a:t> Fact – </a:t>
                      </a:r>
                      <a:r>
                        <a:rPr lang="en-US" sz="1600" b="1" dirty="0" smtClean="0">
                          <a:latin typeface="Arial"/>
                          <a:cs typeface="Arial"/>
                        </a:rPr>
                        <a:t>Novel</a:t>
                      </a:r>
                      <a:r>
                        <a:rPr lang="en-US" sz="1600" dirty="0" smtClean="0">
                          <a:latin typeface="Arial"/>
                          <a:cs typeface="Arial"/>
                        </a:rPr>
                        <a:t> Object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107236" marR="107236" marT="53618" marB="53618"/>
                </a:tc>
              </a:tr>
              <a:tr h="750649">
                <a:tc>
                  <a:txBody>
                    <a:bodyPr/>
                    <a:lstStyle/>
                    <a:p>
                      <a:r>
                        <a:rPr lang="en-US" sz="1600" b="1" dirty="0" smtClean="0">
                          <a:latin typeface="Arial"/>
                          <a:cs typeface="Arial"/>
                        </a:rPr>
                        <a:t>Object Functions</a:t>
                      </a:r>
                    </a:p>
                    <a:p>
                      <a:r>
                        <a:rPr lang="en-US" sz="1600" i="1" dirty="0" smtClean="0">
                          <a:latin typeface="Arial"/>
                          <a:cs typeface="Arial"/>
                        </a:rPr>
                        <a:t>(</a:t>
                      </a:r>
                      <a:r>
                        <a:rPr lang="en-US" sz="1600" i="1" dirty="0" err="1" smtClean="0">
                          <a:latin typeface="Arial"/>
                          <a:cs typeface="Arial"/>
                        </a:rPr>
                        <a:t>Casler</a:t>
                      </a:r>
                      <a:r>
                        <a:rPr lang="en-US" sz="1600" i="1" dirty="0" smtClean="0">
                          <a:latin typeface="Arial"/>
                          <a:cs typeface="Arial"/>
                        </a:rPr>
                        <a:t> &amp; </a:t>
                      </a:r>
                      <a:r>
                        <a:rPr lang="en-US" sz="1600" i="1" dirty="0" err="1" smtClean="0">
                          <a:latin typeface="Arial"/>
                          <a:cs typeface="Arial"/>
                        </a:rPr>
                        <a:t>Keleman</a:t>
                      </a:r>
                      <a:r>
                        <a:rPr lang="en-US" sz="1600" i="1" dirty="0" smtClean="0">
                          <a:latin typeface="Arial"/>
                          <a:cs typeface="Arial"/>
                        </a:rPr>
                        <a:t>, 2007)</a:t>
                      </a:r>
                      <a:endParaRPr lang="en-US" sz="1600" i="1" dirty="0">
                        <a:latin typeface="Arial"/>
                        <a:cs typeface="Arial"/>
                      </a:endParaRPr>
                    </a:p>
                  </a:txBody>
                  <a:tcPr marL="107236" marR="107236" marT="53618" marB="53618"/>
                </a:tc>
                <a:tc>
                  <a:txBody>
                    <a:bodyPr/>
                    <a:lstStyle/>
                    <a:p>
                      <a:r>
                        <a:rPr lang="en-US" sz="1600" b="1" dirty="0" smtClean="0">
                          <a:latin typeface="Arial"/>
                          <a:cs typeface="Arial"/>
                        </a:rPr>
                        <a:t>Novel</a:t>
                      </a:r>
                      <a:r>
                        <a:rPr lang="en-US" sz="1600" dirty="0" smtClean="0">
                          <a:latin typeface="Arial"/>
                          <a:cs typeface="Arial"/>
                        </a:rPr>
                        <a:t> Object Function – </a:t>
                      </a:r>
                      <a:r>
                        <a:rPr lang="en-US" sz="1600" b="1" dirty="0" smtClean="0">
                          <a:latin typeface="Arial"/>
                          <a:cs typeface="Arial"/>
                        </a:rPr>
                        <a:t>Familiar</a:t>
                      </a:r>
                      <a:r>
                        <a:rPr lang="en-US" sz="1600" dirty="0" smtClean="0">
                          <a:latin typeface="Arial"/>
                          <a:cs typeface="Arial"/>
                        </a:rPr>
                        <a:t> Object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107236" marR="107236" marT="53618" marB="53618"/>
                </a:tc>
                <a:tc>
                  <a:txBody>
                    <a:bodyPr/>
                    <a:lstStyle/>
                    <a:p>
                      <a:r>
                        <a:rPr lang="en-US" sz="1600" b="1" dirty="0" smtClean="0">
                          <a:latin typeface="Arial"/>
                          <a:cs typeface="Arial"/>
                        </a:rPr>
                        <a:t>Novel</a:t>
                      </a:r>
                      <a:r>
                        <a:rPr lang="en-US" sz="1600" dirty="0" smtClean="0">
                          <a:latin typeface="Arial"/>
                          <a:cs typeface="Arial"/>
                        </a:rPr>
                        <a:t> Function – </a:t>
                      </a:r>
                      <a:r>
                        <a:rPr lang="en-US" sz="1600" b="1" dirty="0" smtClean="0">
                          <a:latin typeface="Arial"/>
                          <a:cs typeface="Arial"/>
                        </a:rPr>
                        <a:t>Novel</a:t>
                      </a:r>
                      <a:r>
                        <a:rPr lang="en-US" sz="1600" baseline="0" dirty="0" smtClean="0">
                          <a:latin typeface="Arial"/>
                          <a:cs typeface="Arial"/>
                        </a:rPr>
                        <a:t> Object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107236" marR="107236" marT="53618" marB="53618"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457200" y="1417638"/>
            <a:ext cx="82296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Arial"/>
                <a:cs typeface="Arial"/>
              </a:rPr>
              <a:t>3. Similar developmental path across domains(?) </a:t>
            </a:r>
            <a:endParaRPr lang="en-US" sz="3200" dirty="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u="sng" dirty="0" smtClean="0">
                <a:latin typeface="Arial"/>
                <a:cs typeface="Arial"/>
              </a:rPr>
              <a:t>Implications </a:t>
            </a:r>
            <a:r>
              <a:rPr lang="en-US" u="sng" smtClean="0">
                <a:latin typeface="Arial"/>
                <a:cs typeface="Arial"/>
              </a:rPr>
              <a:t>for disambiguation</a:t>
            </a:r>
            <a:endParaRPr lang="en-US" u="sng" dirty="0">
              <a:latin typeface="Arial"/>
              <a:cs typeface="Arial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1600200"/>
            <a:ext cx="6152980" cy="4525963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3000" dirty="0" smtClean="0">
                <a:latin typeface="Arial"/>
                <a:cs typeface="Arial"/>
              </a:rPr>
              <a:t>Support for </a:t>
            </a:r>
            <a:r>
              <a:rPr lang="en-US" sz="3000" b="1" dirty="0" smtClean="0">
                <a:latin typeface="Arial"/>
                <a:cs typeface="Arial"/>
              </a:rPr>
              <a:t>domain-general + experience </a:t>
            </a:r>
            <a:r>
              <a:rPr lang="en-US" sz="3000" dirty="0" smtClean="0">
                <a:latin typeface="Arial"/>
                <a:cs typeface="Arial"/>
              </a:rPr>
              <a:t>view:</a:t>
            </a:r>
          </a:p>
          <a:p>
            <a:pPr marL="0" indent="0">
              <a:buNone/>
            </a:pPr>
            <a:r>
              <a:rPr lang="en-US" sz="3000" b="1" dirty="0" smtClean="0">
                <a:latin typeface="Arial"/>
                <a:cs typeface="Arial"/>
              </a:rPr>
              <a:t>4. Comparative work </a:t>
            </a:r>
            <a:r>
              <a:rPr lang="en-US" sz="3000" dirty="0" smtClean="0">
                <a:latin typeface="Arial"/>
                <a:cs typeface="Arial"/>
              </a:rPr>
              <a:t>on exclusion learning reveals that monkeys </a:t>
            </a:r>
            <a:r>
              <a:rPr lang="en-US" sz="3000" b="1" dirty="0" smtClean="0">
                <a:latin typeface="Arial"/>
                <a:cs typeface="Arial"/>
              </a:rPr>
              <a:t>shows a similar dissociation between “referent” selection and retention to</a:t>
            </a:r>
            <a:r>
              <a:rPr lang="en-US" sz="3000" dirty="0" smtClean="0">
                <a:latin typeface="Arial"/>
                <a:cs typeface="Arial"/>
              </a:rPr>
              <a:t> that found in </a:t>
            </a:r>
            <a:r>
              <a:rPr lang="en-US" sz="3000" b="1" dirty="0" smtClean="0">
                <a:latin typeface="Arial"/>
                <a:cs typeface="Arial"/>
              </a:rPr>
              <a:t>children</a:t>
            </a:r>
            <a:r>
              <a:rPr lang="en-US" sz="3000" dirty="0" smtClean="0">
                <a:latin typeface="Arial"/>
                <a:cs typeface="Arial"/>
              </a:rPr>
              <a:t> </a:t>
            </a:r>
            <a:r>
              <a:rPr lang="en-US" sz="2400" i="1" dirty="0" smtClean="0">
                <a:latin typeface="Arial"/>
                <a:cs typeface="Arial"/>
              </a:rPr>
              <a:t>(</a:t>
            </a:r>
            <a:r>
              <a:rPr lang="en-US" sz="2400" i="1" dirty="0" err="1" smtClean="0">
                <a:latin typeface="Arial"/>
                <a:cs typeface="Arial"/>
              </a:rPr>
              <a:t>Bion</a:t>
            </a:r>
            <a:r>
              <a:rPr lang="en-US" sz="2400" i="1" dirty="0" smtClean="0">
                <a:latin typeface="Arial"/>
                <a:cs typeface="Arial"/>
              </a:rPr>
              <a:t> et al., 2012; Horst &amp; Samuelson, 2008)  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6950190" y="1795078"/>
            <a:ext cx="1961897" cy="4190824"/>
            <a:chOff x="6950190" y="1795078"/>
            <a:chExt cx="1961897" cy="4190824"/>
          </a:xfrm>
        </p:grpSpPr>
        <p:grpSp>
          <p:nvGrpSpPr>
            <p:cNvPr id="8" name="Group 7"/>
            <p:cNvGrpSpPr/>
            <p:nvPr/>
          </p:nvGrpSpPr>
          <p:grpSpPr>
            <a:xfrm>
              <a:off x="6950190" y="1795078"/>
              <a:ext cx="1961897" cy="3339408"/>
              <a:chOff x="6950190" y="2087217"/>
              <a:chExt cx="1961897" cy="3339408"/>
            </a:xfrm>
          </p:grpSpPr>
          <p:grpSp>
            <p:nvGrpSpPr>
              <p:cNvPr id="6" name="Group 5"/>
              <p:cNvGrpSpPr/>
              <p:nvPr/>
            </p:nvGrpSpPr>
            <p:grpSpPr>
              <a:xfrm>
                <a:off x="7561263" y="2087217"/>
                <a:ext cx="1245537" cy="2824639"/>
                <a:chOff x="7398985" y="3699565"/>
                <a:chExt cx="1245537" cy="2824639"/>
              </a:xfrm>
            </p:grpSpPr>
            <p:pic>
              <p:nvPicPr>
                <p:cNvPr id="4" name="Picture 3" descr="rob2.jpg"/>
                <p:cNvPicPr>
                  <a:picLocks noChangeAspect="1"/>
                </p:cNvPicPr>
                <p:nvPr/>
              </p:nvPicPr>
              <p:blipFill>
                <a:blip r:embed="rId2"/>
                <a:srcRect l="33504"/>
                <a:stretch>
                  <a:fillRect/>
                </a:stretch>
              </p:blipFill>
              <p:spPr>
                <a:xfrm>
                  <a:off x="7398985" y="5070676"/>
                  <a:ext cx="1245537" cy="1453528"/>
                </a:xfrm>
                <a:prstGeom prst="rect">
                  <a:avLst/>
                </a:prstGeom>
              </p:spPr>
            </p:pic>
            <p:pic>
              <p:nvPicPr>
                <p:cNvPr id="5" name="Picture 4" descr="reggie4.jpg"/>
                <p:cNvPicPr>
                  <a:picLocks noChangeAspect="1"/>
                </p:cNvPicPr>
                <p:nvPr/>
              </p:nvPicPr>
              <p:blipFill>
                <a:blip r:embed="rId3"/>
                <a:srcRect l="4324" r="29181"/>
                <a:stretch>
                  <a:fillRect/>
                </a:stretch>
              </p:blipFill>
              <p:spPr>
                <a:xfrm>
                  <a:off x="7398985" y="3699565"/>
                  <a:ext cx="1245537" cy="1371111"/>
                </a:xfrm>
                <a:prstGeom prst="rect">
                  <a:avLst/>
                </a:prstGeom>
              </p:spPr>
            </p:pic>
          </p:grpSp>
          <p:sp>
            <p:nvSpPr>
              <p:cNvPr id="7" name="TextBox 6"/>
              <p:cNvSpPr txBox="1"/>
              <p:nvPr/>
            </p:nvSpPr>
            <p:spPr>
              <a:xfrm>
                <a:off x="6950190" y="4841849"/>
                <a:ext cx="1961897" cy="5847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600" b="1" i="1" dirty="0" smtClean="0"/>
                  <a:t>Paxton &amp; Hampton </a:t>
                </a:r>
              </a:p>
              <a:p>
                <a:pPr algn="r"/>
                <a:r>
                  <a:rPr lang="en-US" sz="1600" b="1" i="1" dirty="0" smtClean="0"/>
                  <a:t>(in progress)</a:t>
                </a:r>
                <a:endParaRPr lang="en-US" sz="1600" b="1" i="1" dirty="0"/>
              </a:p>
            </p:txBody>
          </p:sp>
        </p:grpSp>
        <p:pic>
          <p:nvPicPr>
            <p:cNvPr id="2050" name="Picture 2" descr="http://www.soshstaffing.com/wp-content/uploads/2012/06/yerkes_logo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31263" y="5091109"/>
              <a:ext cx="880701" cy="894793"/>
            </a:xfrm>
            <a:prstGeom prst="rect">
              <a:avLst/>
            </a:prstGeom>
            <a:noFill/>
            <a:extLst>
              <a:ext uri="{909E8E84-426E-40DD-AFC4-6F175D3DCCD1}">
                <a14:hiddenFill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solidFill>
                    <a:srgbClr val="FFFFFF"/>
                  </a:solidFill>
                </a14:hiddenFill>
              </a:ext>
            </a:extLst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/>
                <a:cs typeface="Arial"/>
              </a:rPr>
              <a:t>Acknowledgments</a:t>
            </a:r>
            <a:endParaRPr lang="en-US" dirty="0">
              <a:latin typeface="Arial"/>
              <a:cs typeface="Arial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4184952" y="1677398"/>
            <a:ext cx="4501848" cy="2164511"/>
            <a:chOff x="4184952" y="1786253"/>
            <a:chExt cx="4501848" cy="2164511"/>
          </a:xfrm>
        </p:grpSpPr>
        <p:grpSp>
          <p:nvGrpSpPr>
            <p:cNvPr id="18" name="Group 17"/>
            <p:cNvGrpSpPr/>
            <p:nvPr/>
          </p:nvGrpSpPr>
          <p:grpSpPr>
            <a:xfrm>
              <a:off x="4392992" y="1868247"/>
              <a:ext cx="4148668" cy="1904389"/>
              <a:chOff x="1245808" y="3076601"/>
              <a:chExt cx="4148668" cy="1904389"/>
            </a:xfrm>
          </p:grpSpPr>
          <p:pic>
            <p:nvPicPr>
              <p:cNvPr id="9" name="Picture 8" descr="nsf_logo.png"/>
              <p:cNvPicPr>
                <a:picLocks noChangeAspect="1"/>
              </p:cNvPicPr>
              <p:nvPr/>
            </p:nvPicPr>
            <p:blipFill>
              <a:blip r:embed="rId2"/>
              <a:srcRect r="78779"/>
              <a:stretch>
                <a:fillRect/>
              </a:stretch>
            </p:blipFill>
            <p:spPr>
              <a:xfrm>
                <a:off x="1314228" y="4203173"/>
                <a:ext cx="911300" cy="777817"/>
              </a:xfrm>
              <a:prstGeom prst="rect">
                <a:avLst/>
              </a:prstGeom>
            </p:spPr>
          </p:pic>
          <p:grpSp>
            <p:nvGrpSpPr>
              <p:cNvPr id="13" name="Group 12"/>
              <p:cNvGrpSpPr/>
              <p:nvPr/>
            </p:nvGrpSpPr>
            <p:grpSpPr>
              <a:xfrm>
                <a:off x="2409954" y="4275743"/>
                <a:ext cx="2839382" cy="678951"/>
                <a:chOff x="2515810" y="4517643"/>
                <a:chExt cx="4780040" cy="1143000"/>
              </a:xfrm>
            </p:grpSpPr>
            <p:sp>
              <p:nvSpPr>
                <p:cNvPr id="11" name="Rectangle 10"/>
                <p:cNvSpPr/>
                <p:nvPr/>
              </p:nvSpPr>
              <p:spPr>
                <a:xfrm>
                  <a:off x="2515810" y="4614403"/>
                  <a:ext cx="4780040" cy="901700"/>
                </a:xfrm>
                <a:prstGeom prst="rect">
                  <a:avLst/>
                </a:prstGeom>
                <a:solidFill>
                  <a:schemeClr val="tx2"/>
                </a:solidFill>
                <a:ln>
                  <a:solidFill>
                    <a:schemeClr val="tx2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12" name="Picture 11" descr="nichd_banner_logo.png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596850" y="4517643"/>
                  <a:ext cx="4699000" cy="1143000"/>
                </a:xfrm>
                <a:prstGeom prst="rect">
                  <a:avLst/>
                </a:prstGeom>
              </p:spPr>
            </p:pic>
          </p:grpSp>
          <p:sp>
            <p:nvSpPr>
              <p:cNvPr id="17" name="TextBox 16"/>
              <p:cNvSpPr txBox="1"/>
              <p:nvPr/>
            </p:nvSpPr>
            <p:spPr>
              <a:xfrm>
                <a:off x="1245808" y="3076601"/>
                <a:ext cx="4148668" cy="14773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 smtClean="0">
                    <a:latin typeface="Arial"/>
                    <a:cs typeface="Arial"/>
                  </a:rPr>
                  <a:t>Funding Sources</a:t>
                </a:r>
                <a:r>
                  <a:rPr lang="en-US" sz="2400" dirty="0" smtClean="0">
                    <a:latin typeface="Arial"/>
                    <a:cs typeface="Arial"/>
                  </a:rPr>
                  <a:t>:</a:t>
                </a:r>
              </a:p>
              <a:p>
                <a:r>
                  <a:rPr lang="en-US" sz="2400" dirty="0" smtClean="0">
                    <a:latin typeface="Arial"/>
                    <a:cs typeface="Arial"/>
                  </a:rPr>
                  <a:t>NSF GRF</a:t>
                </a:r>
              </a:p>
              <a:p>
                <a:r>
                  <a:rPr lang="en-US" sz="2400" dirty="0" smtClean="0">
                    <a:latin typeface="Arial"/>
                    <a:cs typeface="Arial"/>
                  </a:rPr>
                  <a:t>NICHD 5-R03-HD058777-02</a:t>
                </a:r>
              </a:p>
              <a:p>
                <a:endParaRPr lang="en-US" dirty="0"/>
              </a:p>
            </p:txBody>
          </p:sp>
        </p:grpSp>
        <p:sp>
          <p:nvSpPr>
            <p:cNvPr id="19" name="Rectangle 18"/>
            <p:cNvSpPr/>
            <p:nvPr/>
          </p:nvSpPr>
          <p:spPr>
            <a:xfrm>
              <a:off x="4184952" y="1786253"/>
              <a:ext cx="4501848" cy="2164511"/>
            </a:xfrm>
            <a:prstGeom prst="rect">
              <a:avLst/>
            </a:prstGeom>
            <a:noFill/>
            <a:ln w="38100">
              <a:solidFill>
                <a:schemeClr val="accent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251585" y="1681235"/>
            <a:ext cx="3577771" cy="4424001"/>
            <a:chOff x="457200" y="1584475"/>
            <a:chExt cx="3577771" cy="4424001"/>
          </a:xfrm>
        </p:grpSpPr>
        <p:grpSp>
          <p:nvGrpSpPr>
            <p:cNvPr id="15" name="Group 14"/>
            <p:cNvGrpSpPr/>
            <p:nvPr/>
          </p:nvGrpSpPr>
          <p:grpSpPr>
            <a:xfrm>
              <a:off x="457200" y="1786253"/>
              <a:ext cx="3326190" cy="3795727"/>
              <a:chOff x="5672667" y="2239472"/>
              <a:chExt cx="3326190" cy="3795727"/>
            </a:xfrm>
          </p:grpSpPr>
          <p:pic>
            <p:nvPicPr>
              <p:cNvPr id="5" name="Picture 4" descr="namy lab 2010 fall.JPG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023429" y="2239472"/>
                <a:ext cx="2756260" cy="2067756"/>
              </a:xfrm>
              <a:prstGeom prst="rect">
                <a:avLst/>
              </a:prstGeom>
            </p:spPr>
          </p:pic>
          <p:sp>
            <p:nvSpPr>
              <p:cNvPr id="14" name="TextBox 13"/>
              <p:cNvSpPr txBox="1"/>
              <p:nvPr/>
            </p:nvSpPr>
            <p:spPr>
              <a:xfrm>
                <a:off x="5672667" y="4403983"/>
                <a:ext cx="3326190" cy="16312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 err="1" smtClean="0">
                    <a:latin typeface="Arial"/>
                    <a:cs typeface="Arial"/>
                  </a:rPr>
                  <a:t>Namy</a:t>
                </a:r>
                <a:r>
                  <a:rPr lang="en-US" sz="2000" b="1" dirty="0" smtClean="0">
                    <a:latin typeface="Arial"/>
                    <a:cs typeface="Arial"/>
                  </a:rPr>
                  <a:t> Language and Learning Lab</a:t>
                </a:r>
                <a:r>
                  <a:rPr lang="en-US" sz="2000" dirty="0" smtClean="0">
                    <a:latin typeface="Arial"/>
                    <a:cs typeface="Arial"/>
                  </a:rPr>
                  <a:t>:</a:t>
                </a:r>
              </a:p>
              <a:p>
                <a:r>
                  <a:rPr lang="en-US" sz="2000" i="1" dirty="0" smtClean="0">
                    <a:latin typeface="Arial"/>
                    <a:cs typeface="Arial"/>
                  </a:rPr>
                  <a:t>Jane Fisher, Anna </a:t>
                </a:r>
                <a:r>
                  <a:rPr lang="en-US" sz="2000" i="1" dirty="0" err="1" smtClean="0">
                    <a:latin typeface="Arial"/>
                    <a:cs typeface="Arial"/>
                  </a:rPr>
                  <a:t>Heilbrun</a:t>
                </a:r>
                <a:r>
                  <a:rPr lang="en-US" sz="2000" i="1" dirty="0" smtClean="0">
                    <a:latin typeface="Arial"/>
                    <a:cs typeface="Arial"/>
                  </a:rPr>
                  <a:t>, </a:t>
                </a:r>
                <a:r>
                  <a:rPr lang="en-US" sz="2000" i="1" dirty="0" err="1" smtClean="0">
                    <a:latin typeface="Arial"/>
                    <a:cs typeface="Arial"/>
                  </a:rPr>
                  <a:t>Nassali</a:t>
                </a:r>
                <a:r>
                  <a:rPr lang="en-US" sz="2000" i="1" dirty="0" smtClean="0">
                    <a:latin typeface="Arial"/>
                    <a:cs typeface="Arial"/>
                  </a:rPr>
                  <a:t> </a:t>
                </a:r>
                <a:r>
                  <a:rPr lang="en-US" sz="2000" i="1" dirty="0" err="1" smtClean="0">
                    <a:latin typeface="Arial"/>
                    <a:cs typeface="Arial"/>
                  </a:rPr>
                  <a:t>Mugwanya</a:t>
                </a:r>
                <a:endParaRPr lang="en-US" sz="2000" i="1" dirty="0" smtClean="0">
                  <a:latin typeface="Arial"/>
                  <a:cs typeface="Arial"/>
                </a:endParaRPr>
              </a:p>
              <a:p>
                <a:endParaRPr lang="en-US" sz="2000" dirty="0"/>
              </a:p>
            </p:txBody>
          </p:sp>
        </p:grpSp>
        <p:sp>
          <p:nvSpPr>
            <p:cNvPr id="21" name="Rectangle 20"/>
            <p:cNvSpPr/>
            <p:nvPr/>
          </p:nvSpPr>
          <p:spPr>
            <a:xfrm>
              <a:off x="457200" y="1584475"/>
              <a:ext cx="3577771" cy="4424001"/>
            </a:xfrm>
            <a:prstGeom prst="rect">
              <a:avLst/>
            </a:prstGeom>
            <a:noFill/>
            <a:ln w="38100"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4184952" y="4451048"/>
            <a:ext cx="4501848" cy="646331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/>
              <a:t>Thank </a:t>
            </a:r>
            <a:r>
              <a:rPr lang="en-US" sz="3600" b="1" u="sng" dirty="0" smtClean="0"/>
              <a:t>you</a:t>
            </a:r>
            <a:r>
              <a:rPr lang="en-US" sz="3600" b="1" dirty="0"/>
              <a:t>!</a:t>
            </a:r>
            <a:endParaRPr lang="en-US" sz="3600" b="1" dirty="0" smtClean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5"/>
          <a:srcRect t="32579" b="36285"/>
          <a:stretch>
            <a:fillRect/>
          </a:stretch>
        </p:blipFill>
        <p:spPr>
          <a:xfrm>
            <a:off x="916171" y="5330749"/>
            <a:ext cx="2159536" cy="67238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Extra Slides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u="sng" dirty="0" smtClean="0">
                <a:latin typeface="Arial"/>
                <a:cs typeface="Arial"/>
              </a:rPr>
              <a:t>Disambiguation in monkeys</a:t>
            </a:r>
            <a:endParaRPr lang="en-US" u="sng" dirty="0">
              <a:latin typeface="Arial"/>
              <a:cs typeface="Arial"/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132032" y="1588654"/>
            <a:ext cx="2564228" cy="5145961"/>
            <a:chOff x="132032" y="1588654"/>
            <a:chExt cx="2564228" cy="5145961"/>
          </a:xfrm>
        </p:grpSpPr>
        <p:grpSp>
          <p:nvGrpSpPr>
            <p:cNvPr id="28" name="Group 27"/>
            <p:cNvGrpSpPr/>
            <p:nvPr/>
          </p:nvGrpSpPr>
          <p:grpSpPr>
            <a:xfrm>
              <a:off x="209946" y="3459291"/>
              <a:ext cx="2486314" cy="3205018"/>
              <a:chOff x="209946" y="3736371"/>
              <a:chExt cx="2486314" cy="3205018"/>
            </a:xfrm>
          </p:grpSpPr>
          <p:sp>
            <p:nvSpPr>
              <p:cNvPr id="13" name="TextBox 12"/>
              <p:cNvSpPr txBox="1"/>
              <p:nvPr/>
            </p:nvSpPr>
            <p:spPr>
              <a:xfrm>
                <a:off x="209946" y="3736371"/>
                <a:ext cx="2486314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u="sng" dirty="0" smtClean="0"/>
                  <a:t>Task 1</a:t>
                </a:r>
                <a:r>
                  <a:rPr lang="en-US" dirty="0" smtClean="0"/>
                  <a:t>: </a:t>
                </a:r>
                <a:r>
                  <a:rPr lang="en-US" b="1" i="1" dirty="0" smtClean="0"/>
                  <a:t>association trials</a:t>
                </a:r>
              </a:p>
              <a:p>
                <a:r>
                  <a:rPr lang="en-US" dirty="0" smtClean="0"/>
                  <a:t>symbol-to-referent training</a:t>
                </a:r>
                <a:endParaRPr lang="en-US" dirty="0"/>
              </a:p>
            </p:txBody>
          </p:sp>
          <p:grpSp>
            <p:nvGrpSpPr>
              <p:cNvPr id="25" name="Group 24"/>
              <p:cNvGrpSpPr/>
              <p:nvPr/>
            </p:nvGrpSpPr>
            <p:grpSpPr>
              <a:xfrm>
                <a:off x="263387" y="4676215"/>
                <a:ext cx="2268522" cy="2265174"/>
                <a:chOff x="733293" y="3444917"/>
                <a:chExt cx="2268522" cy="2265174"/>
              </a:xfrm>
            </p:grpSpPr>
            <p:pic>
              <p:nvPicPr>
                <p:cNvPr id="1027" name="Picture 3" descr="C:\Users\Umay Suanda\Dropbox\Umay\SRCD\monkey_Slide.jpg"/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      </a:ext>
                  </a:extLst>
                </a:blip>
                <a:srcRect l="4373" r="4646" b="3290"/>
                <a:stretch/>
              </p:blipFill>
              <p:spPr bwMode="auto">
                <a:xfrm>
                  <a:off x="733293" y="4085667"/>
                  <a:ext cx="2037614" cy="162442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    <a:solidFill>
                        <a:srgbClr val="FFFFFF"/>
                      </a:solidFill>
                    </a14:hiddenFill>
                  </a:ext>
                </a:extLst>
              </p:spPr>
            </p:pic>
            <p:cxnSp>
              <p:nvCxnSpPr>
                <p:cNvPr id="15" name="Straight Arrow Connector 14"/>
                <p:cNvCxnSpPr>
                  <a:endCxn id="18" idx="2"/>
                </p:cNvCxnSpPr>
                <p:nvPr/>
              </p:nvCxnSpPr>
              <p:spPr>
                <a:xfrm flipH="1" flipV="1">
                  <a:off x="1181257" y="3752695"/>
                  <a:ext cx="570843" cy="831251"/>
                </a:xfrm>
                <a:prstGeom prst="straightConnector1">
                  <a:avLst/>
                </a:prstGeom>
                <a:ln w="19050">
                  <a:solidFill>
                    <a:schemeClr val="accent5"/>
                  </a:solidFill>
                  <a:tailEnd type="arrow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" name="TextBox 17"/>
                <p:cNvSpPr txBox="1"/>
                <p:nvPr/>
              </p:nvSpPr>
              <p:spPr>
                <a:xfrm>
                  <a:off x="733293" y="3444918"/>
                  <a:ext cx="895927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i="1" dirty="0" smtClean="0"/>
                    <a:t>“symbol”</a:t>
                  </a:r>
                  <a:endParaRPr lang="en-US" sz="1400" i="1" dirty="0"/>
                </a:p>
              </p:txBody>
            </p:sp>
            <p:cxnSp>
              <p:nvCxnSpPr>
                <p:cNvPr id="21" name="Straight Arrow Connector 20"/>
                <p:cNvCxnSpPr/>
                <p:nvPr/>
              </p:nvCxnSpPr>
              <p:spPr>
                <a:xfrm flipV="1">
                  <a:off x="2488574" y="3752695"/>
                  <a:ext cx="0" cy="350797"/>
                </a:xfrm>
                <a:prstGeom prst="straightConnector1">
                  <a:avLst/>
                </a:prstGeom>
                <a:ln w="19050">
                  <a:solidFill>
                    <a:srgbClr val="002060"/>
                  </a:solidFill>
                  <a:tailEnd type="arrow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3" name="TextBox 22"/>
                <p:cNvSpPr txBox="1"/>
                <p:nvPr/>
              </p:nvSpPr>
              <p:spPr>
                <a:xfrm>
                  <a:off x="1959788" y="3444917"/>
                  <a:ext cx="1042027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i="1" dirty="0" smtClean="0"/>
                    <a:t>“referent”</a:t>
                  </a:r>
                  <a:endParaRPr lang="en-US" sz="1400" i="1" dirty="0"/>
                </a:p>
              </p:txBody>
            </p:sp>
          </p:grpSp>
        </p:grpSp>
        <p:grpSp>
          <p:nvGrpSpPr>
            <p:cNvPr id="27" name="Group 26"/>
            <p:cNvGrpSpPr/>
            <p:nvPr/>
          </p:nvGrpSpPr>
          <p:grpSpPr>
            <a:xfrm>
              <a:off x="132032" y="1739130"/>
              <a:ext cx="2564228" cy="1569156"/>
              <a:chOff x="132032" y="1591354"/>
              <a:chExt cx="2564228" cy="1569156"/>
            </a:xfrm>
          </p:grpSpPr>
          <p:pic>
            <p:nvPicPr>
              <p:cNvPr id="1026" name="Picture 2" descr="http://www.newscientist.com/data/images/ns/cms/dn20430/dn20430-1_300.jpg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63574" y="1591354"/>
                <a:ext cx="1649676" cy="125925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6" name="Rectangle 25"/>
              <p:cNvSpPr/>
              <p:nvPr/>
            </p:nvSpPr>
            <p:spPr>
              <a:xfrm>
                <a:off x="132032" y="2821956"/>
                <a:ext cx="2564228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600" dirty="0"/>
                  <a:t>Monkeys (</a:t>
                </a:r>
                <a:r>
                  <a:rPr lang="en-US" sz="1600" i="1" dirty="0" err="1"/>
                  <a:t>Macaca</a:t>
                </a:r>
                <a:r>
                  <a:rPr lang="en-US" sz="1600" i="1" dirty="0"/>
                  <a:t>  </a:t>
                </a:r>
                <a:r>
                  <a:rPr lang="en-US" sz="1600" i="1" dirty="0" err="1"/>
                  <a:t>mulatta</a:t>
                </a:r>
                <a:r>
                  <a:rPr lang="en-US" sz="1600" dirty="0"/>
                  <a:t>) </a:t>
                </a:r>
              </a:p>
            </p:txBody>
          </p:sp>
        </p:grpSp>
        <p:sp>
          <p:nvSpPr>
            <p:cNvPr id="29" name="Rectangle 28"/>
            <p:cNvSpPr/>
            <p:nvPr/>
          </p:nvSpPr>
          <p:spPr>
            <a:xfrm>
              <a:off x="132032" y="1588654"/>
              <a:ext cx="2564228" cy="5145961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2848659" y="1588655"/>
            <a:ext cx="3219631" cy="2411845"/>
            <a:chOff x="2848659" y="1588655"/>
            <a:chExt cx="3219631" cy="5145961"/>
          </a:xfrm>
        </p:grpSpPr>
        <p:sp>
          <p:nvSpPr>
            <p:cNvPr id="16" name="TextBox 15"/>
            <p:cNvSpPr txBox="1"/>
            <p:nvPr/>
          </p:nvSpPr>
          <p:spPr>
            <a:xfrm>
              <a:off x="3067744" y="1704965"/>
              <a:ext cx="2898947" cy="43340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u="sng" dirty="0" smtClean="0"/>
                <a:t>Task 2</a:t>
              </a:r>
              <a:r>
                <a:rPr lang="en-US" dirty="0" smtClean="0"/>
                <a:t>: </a:t>
              </a:r>
              <a:r>
                <a:rPr lang="en-US" b="1" i="1" dirty="0" smtClean="0"/>
                <a:t>disambiguation trials</a:t>
              </a:r>
              <a:r>
                <a:rPr lang="en-US" i="1" dirty="0" smtClean="0"/>
                <a:t> </a:t>
              </a:r>
            </a:p>
            <a:p>
              <a:r>
                <a:rPr lang="en-US" dirty="0" smtClean="0"/>
                <a:t>- Novel symbol</a:t>
              </a:r>
            </a:p>
            <a:p>
              <a:r>
                <a:rPr lang="en-US" dirty="0" smtClean="0"/>
                <a:t>- 3 Familiar + 1 Novel Referents</a:t>
              </a:r>
            </a:p>
            <a:p>
              <a:r>
                <a:rPr lang="en-US" dirty="0" smtClean="0"/>
                <a:t>- </a:t>
              </a:r>
              <a:r>
                <a:rPr lang="en-US" i="1" dirty="0" smtClean="0"/>
                <a:t>Monkeys quickly learned to choose by exclusion</a:t>
              </a:r>
            </a:p>
            <a:p>
              <a:endParaRPr lang="en-US" dirty="0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848659" y="1588655"/>
              <a:ext cx="3219631" cy="5145961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6152693" y="1588655"/>
            <a:ext cx="2898947" cy="3949509"/>
            <a:chOff x="6152693" y="1588655"/>
            <a:chExt cx="2898947" cy="3949509"/>
          </a:xfrm>
        </p:grpSpPr>
        <p:sp>
          <p:nvSpPr>
            <p:cNvPr id="7" name="TextBox 6"/>
            <p:cNvSpPr txBox="1"/>
            <p:nvPr/>
          </p:nvSpPr>
          <p:spPr>
            <a:xfrm>
              <a:off x="6581784" y="4734544"/>
              <a:ext cx="233030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b="1" i="1" dirty="0" smtClean="0"/>
                <a:t>Paxton &amp; Hampton </a:t>
              </a:r>
            </a:p>
            <a:p>
              <a:pPr algn="r"/>
              <a:r>
                <a:rPr lang="en-US" b="1" i="1" dirty="0" smtClean="0"/>
                <a:t>(in progress)</a:t>
              </a:r>
              <a:endParaRPr lang="en-US" b="1" i="1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6152693" y="1704965"/>
              <a:ext cx="2898947" cy="28623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u="sng" dirty="0" smtClean="0"/>
                <a:t>Task 3</a:t>
              </a:r>
              <a:r>
                <a:rPr lang="en-US" dirty="0" smtClean="0"/>
                <a:t>: </a:t>
              </a:r>
              <a:r>
                <a:rPr lang="en-US" b="1" i="1" dirty="0" smtClean="0"/>
                <a:t>results</a:t>
              </a:r>
              <a:endParaRPr lang="en-US" i="1" dirty="0" smtClean="0"/>
            </a:p>
            <a:p>
              <a:pPr marL="285750" indent="-285750">
                <a:buFontTx/>
                <a:buChar char="-"/>
              </a:pPr>
              <a:r>
                <a:rPr lang="en-US" dirty="0" smtClean="0"/>
                <a:t>Learning rates for </a:t>
              </a:r>
              <a:r>
                <a:rPr lang="en-US" b="1" dirty="0" smtClean="0"/>
                <a:t>Set 1</a:t>
              </a:r>
              <a:r>
                <a:rPr lang="en-US" dirty="0" smtClean="0"/>
                <a:t> (Association only) </a:t>
              </a:r>
              <a:r>
                <a:rPr lang="en-US" b="1" dirty="0" smtClean="0"/>
                <a:t>and Set 2</a:t>
              </a:r>
              <a:r>
                <a:rPr lang="en-US" dirty="0" smtClean="0"/>
                <a:t> (Association + disambiguation) </a:t>
              </a:r>
              <a:r>
                <a:rPr lang="en-US" b="1" dirty="0" smtClean="0"/>
                <a:t>were the same</a:t>
              </a:r>
            </a:p>
            <a:p>
              <a:pPr marL="285750" indent="-285750">
                <a:buFontTx/>
                <a:buChar char="-"/>
              </a:pPr>
              <a:r>
                <a:rPr lang="en-US" dirty="0" smtClean="0"/>
                <a:t>Performance on disambiguation trials was highly accurate</a:t>
              </a:r>
            </a:p>
            <a:p>
              <a:pPr marL="285750" indent="-285750">
                <a:buFontTx/>
                <a:buChar char="-"/>
              </a:pPr>
              <a:endParaRPr lang="en-US" dirty="0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6185019" y="1588655"/>
              <a:ext cx="2866621" cy="3949509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2848659" y="4152900"/>
            <a:ext cx="3219631" cy="2411845"/>
            <a:chOff x="2848659" y="4152900"/>
            <a:chExt cx="3219631" cy="2411845"/>
          </a:xfrm>
        </p:grpSpPr>
        <p:sp>
          <p:nvSpPr>
            <p:cNvPr id="24" name="TextBox 23"/>
            <p:cNvSpPr txBox="1"/>
            <p:nvPr/>
          </p:nvSpPr>
          <p:spPr>
            <a:xfrm>
              <a:off x="2997189" y="4365212"/>
              <a:ext cx="2898947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u="sng" dirty="0" smtClean="0"/>
                <a:t>Task 3</a:t>
              </a:r>
              <a:r>
                <a:rPr lang="en-US" dirty="0" smtClean="0"/>
                <a:t>: </a:t>
              </a:r>
              <a:r>
                <a:rPr lang="en-US" b="1" i="1" dirty="0" smtClean="0"/>
                <a:t>learn 2 new sets</a:t>
              </a:r>
              <a:r>
                <a:rPr lang="en-US" i="1" dirty="0" smtClean="0"/>
                <a:t> </a:t>
              </a:r>
            </a:p>
            <a:p>
              <a:r>
                <a:rPr lang="en-US" dirty="0" smtClean="0"/>
                <a:t>- </a:t>
              </a:r>
              <a:r>
                <a:rPr lang="en-US" b="1" dirty="0" smtClean="0"/>
                <a:t>Set 1</a:t>
              </a:r>
              <a:r>
                <a:rPr lang="en-US" dirty="0" smtClean="0"/>
                <a:t>: learn via </a:t>
              </a:r>
              <a:r>
                <a:rPr lang="en-US" b="1" dirty="0" smtClean="0"/>
                <a:t>association</a:t>
              </a:r>
              <a:r>
                <a:rPr lang="en-US" dirty="0" smtClean="0"/>
                <a:t> trials </a:t>
              </a:r>
              <a:r>
                <a:rPr lang="en-US" b="1" dirty="0" smtClean="0"/>
                <a:t>only</a:t>
              </a:r>
            </a:p>
            <a:p>
              <a:r>
                <a:rPr lang="en-US" dirty="0" smtClean="0"/>
                <a:t>- </a:t>
              </a:r>
              <a:r>
                <a:rPr lang="en-US" b="1" dirty="0" smtClean="0"/>
                <a:t>Set 2</a:t>
              </a:r>
              <a:r>
                <a:rPr lang="en-US" dirty="0" smtClean="0"/>
                <a:t>: learn via </a:t>
              </a:r>
              <a:r>
                <a:rPr lang="en-US" b="1" dirty="0" smtClean="0"/>
                <a:t>association and disambiguation</a:t>
              </a:r>
              <a:r>
                <a:rPr lang="en-US" dirty="0" smtClean="0"/>
                <a:t> trials intermixed (</a:t>
              </a:r>
              <a:r>
                <a:rPr lang="en-US" i="1" dirty="0" smtClean="0"/>
                <a:t>twice as many trials</a:t>
              </a:r>
              <a:r>
                <a:rPr lang="en-US" dirty="0" smtClean="0"/>
                <a:t>)</a:t>
              </a:r>
              <a:endParaRPr lang="en-US" dirty="0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2848659" y="4152900"/>
              <a:ext cx="3219631" cy="2411845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576420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/>
                <a:cs typeface="Arial"/>
              </a:rPr>
              <a:t>Symbol Mapping Study</a:t>
            </a:r>
            <a:endParaRPr lang="en-US" dirty="0">
              <a:latin typeface="Arial"/>
              <a:cs typeface="Arial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174739" y="2391749"/>
            <a:ext cx="2908238" cy="4232759"/>
            <a:chOff x="3039599" y="2435006"/>
            <a:chExt cx="2908238" cy="4232759"/>
          </a:xfrm>
        </p:grpSpPr>
        <p:sp>
          <p:nvSpPr>
            <p:cNvPr id="5" name="TextBox 4"/>
            <p:cNvSpPr txBox="1"/>
            <p:nvPr/>
          </p:nvSpPr>
          <p:spPr>
            <a:xfrm>
              <a:off x="3366349" y="2450134"/>
              <a:ext cx="224772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One object is labeled with </a:t>
              </a:r>
              <a:r>
                <a:rPr lang="en-US" b="1" dirty="0" smtClean="0"/>
                <a:t>word or gesture </a:t>
              </a:r>
              <a:endParaRPr lang="en-US" b="1" dirty="0"/>
            </a:p>
          </p:txBody>
        </p:sp>
        <p:cxnSp>
          <p:nvCxnSpPr>
            <p:cNvPr id="6" name="Straight Arrow Connector 5"/>
            <p:cNvCxnSpPr/>
            <p:nvPr/>
          </p:nvCxnSpPr>
          <p:spPr>
            <a:xfrm rot="5400000" flipH="1" flipV="1">
              <a:off x="3017631" y="5195164"/>
              <a:ext cx="580282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Oval Callout 6"/>
            <p:cNvSpPr/>
            <p:nvPr/>
          </p:nvSpPr>
          <p:spPr>
            <a:xfrm>
              <a:off x="3736515" y="5016247"/>
              <a:ext cx="1720617" cy="1137872"/>
            </a:xfrm>
            <a:prstGeom prst="wedgeEllipseCallout">
              <a:avLst>
                <a:gd name="adj1" fmla="val 454"/>
                <a:gd name="adj2" fmla="val 86694"/>
              </a:avLst>
            </a:prstGeom>
            <a:noFill/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955467" y="5367178"/>
              <a:ext cx="13248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/>
                <a:t>Look, riffle!</a:t>
              </a:r>
              <a:endParaRPr lang="en-US" b="1" i="1" dirty="0"/>
            </a:p>
          </p:txBody>
        </p:sp>
        <p:grpSp>
          <p:nvGrpSpPr>
            <p:cNvPr id="9" name="Group 41"/>
            <p:cNvGrpSpPr>
              <a:grpSpLocks/>
            </p:cNvGrpSpPr>
            <p:nvPr/>
          </p:nvGrpSpPr>
          <p:grpSpPr>
            <a:xfrm>
              <a:off x="3105302" y="3142279"/>
              <a:ext cx="2729853" cy="1740617"/>
              <a:chOff x="6098499" y="3129312"/>
              <a:chExt cx="2729853" cy="1740617"/>
            </a:xfrm>
          </p:grpSpPr>
          <p:pic>
            <p:nvPicPr>
              <p:cNvPr id="11" name="Picture 10" descr="Level-cropped.jpg"/>
              <p:cNvPicPr>
                <a:picLocks noChangeAspect="1"/>
              </p:cNvPicPr>
              <p:nvPr/>
            </p:nvPicPr>
            <p:blipFill>
              <a:blip r:embed="rId2"/>
              <a:srcRect l="2532"/>
              <a:stretch>
                <a:fillRect/>
              </a:stretch>
            </p:blipFill>
            <p:spPr>
              <a:xfrm>
                <a:off x="6098499" y="3864089"/>
                <a:ext cx="1341120" cy="1005840"/>
              </a:xfrm>
              <a:prstGeom prst="rect">
                <a:avLst/>
              </a:prstGeom>
            </p:spPr>
          </p:pic>
          <p:pic>
            <p:nvPicPr>
              <p:cNvPr id="12" name="Picture 11" descr="garlic press - cropped.jpg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486915" y="3129312"/>
                <a:ext cx="1341437" cy="1005840"/>
              </a:xfrm>
              <a:prstGeom prst="rect">
                <a:avLst/>
              </a:prstGeom>
            </p:spPr>
          </p:pic>
        </p:grpSp>
        <p:sp>
          <p:nvSpPr>
            <p:cNvPr id="10" name="Rectangle 9"/>
            <p:cNvSpPr/>
            <p:nvPr/>
          </p:nvSpPr>
          <p:spPr>
            <a:xfrm>
              <a:off x="3039599" y="2435006"/>
              <a:ext cx="2908238" cy="4232759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3169119" y="2391749"/>
            <a:ext cx="2908238" cy="4232760"/>
            <a:chOff x="3039599" y="2435006"/>
            <a:chExt cx="2908238" cy="4232760"/>
          </a:xfrm>
        </p:grpSpPr>
        <p:sp>
          <p:nvSpPr>
            <p:cNvPr id="14" name="TextBox 13"/>
            <p:cNvSpPr txBox="1"/>
            <p:nvPr/>
          </p:nvSpPr>
          <p:spPr>
            <a:xfrm>
              <a:off x="3366349" y="2450134"/>
              <a:ext cx="224772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Other object is </a:t>
              </a:r>
            </a:p>
            <a:p>
              <a:r>
                <a:rPr lang="en-US" b="1" dirty="0" smtClean="0"/>
                <a:t>not labeled </a:t>
              </a:r>
              <a:endParaRPr lang="en-US" b="1" dirty="0"/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 rot="5400000" flipH="1" flipV="1">
              <a:off x="5323143" y="5195164"/>
              <a:ext cx="580282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Oval Callout 15"/>
            <p:cNvSpPr/>
            <p:nvPr/>
          </p:nvSpPr>
          <p:spPr>
            <a:xfrm>
              <a:off x="3736515" y="4905817"/>
              <a:ext cx="1720617" cy="1137872"/>
            </a:xfrm>
            <a:prstGeom prst="wedgeEllipseCallout">
              <a:avLst>
                <a:gd name="adj1" fmla="val 454"/>
                <a:gd name="adj2" fmla="val 86694"/>
              </a:avLst>
            </a:prstGeom>
            <a:noFill/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955467" y="5168404"/>
              <a:ext cx="140815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/>
                <a:t>Look, at this </a:t>
              </a:r>
            </a:p>
            <a:p>
              <a:r>
                <a:rPr lang="en-US" b="1" i="1" dirty="0" smtClean="0"/>
                <a:t>one!</a:t>
              </a:r>
              <a:endParaRPr lang="en-US" b="1" i="1" dirty="0"/>
            </a:p>
          </p:txBody>
        </p:sp>
        <p:grpSp>
          <p:nvGrpSpPr>
            <p:cNvPr id="18" name="Group 41"/>
            <p:cNvGrpSpPr>
              <a:grpSpLocks/>
            </p:cNvGrpSpPr>
            <p:nvPr/>
          </p:nvGrpSpPr>
          <p:grpSpPr>
            <a:xfrm>
              <a:off x="3097383" y="3142279"/>
              <a:ext cx="2737772" cy="1696445"/>
              <a:chOff x="6090580" y="3129312"/>
              <a:chExt cx="2737772" cy="1696445"/>
            </a:xfrm>
          </p:grpSpPr>
          <p:pic>
            <p:nvPicPr>
              <p:cNvPr id="20" name="Picture 19" descr="Level-cropped.jpg"/>
              <p:cNvPicPr>
                <a:picLocks noChangeAspect="1"/>
              </p:cNvPicPr>
              <p:nvPr/>
            </p:nvPicPr>
            <p:blipFill>
              <a:blip r:embed="rId2"/>
              <a:srcRect l="2532"/>
              <a:stretch>
                <a:fillRect/>
              </a:stretch>
            </p:blipFill>
            <p:spPr>
              <a:xfrm>
                <a:off x="6090580" y="3129312"/>
                <a:ext cx="1341120" cy="1005840"/>
              </a:xfrm>
              <a:prstGeom prst="rect">
                <a:avLst/>
              </a:prstGeom>
            </p:spPr>
          </p:pic>
          <p:pic>
            <p:nvPicPr>
              <p:cNvPr id="21" name="Picture 20" descr="garlic press - cropped.jpg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486915" y="3819917"/>
                <a:ext cx="1341437" cy="1005840"/>
              </a:xfrm>
              <a:prstGeom prst="rect">
                <a:avLst/>
              </a:prstGeom>
            </p:spPr>
          </p:pic>
        </p:grpSp>
        <p:sp>
          <p:nvSpPr>
            <p:cNvPr id="19" name="Rectangle 18"/>
            <p:cNvSpPr/>
            <p:nvPr/>
          </p:nvSpPr>
          <p:spPr>
            <a:xfrm>
              <a:off x="3039599" y="2435006"/>
              <a:ext cx="2908238" cy="423276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1340058" y="1565803"/>
            <a:ext cx="353263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 smtClean="0">
                <a:latin typeface="Arial"/>
                <a:cs typeface="Arial"/>
              </a:rPr>
              <a:t>Learning Phase</a:t>
            </a:r>
            <a:endParaRPr lang="en-US" sz="2600" b="1" dirty="0">
              <a:latin typeface="Arial"/>
              <a:cs typeface="Arial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6119345" y="1428772"/>
            <a:ext cx="2969351" cy="5195737"/>
            <a:chOff x="6008915" y="1428772"/>
            <a:chExt cx="2969351" cy="5195737"/>
          </a:xfrm>
        </p:grpSpPr>
        <p:sp>
          <p:nvSpPr>
            <p:cNvPr id="24" name="TextBox 23"/>
            <p:cNvSpPr txBox="1"/>
            <p:nvPr/>
          </p:nvSpPr>
          <p:spPr>
            <a:xfrm>
              <a:off x="6602766" y="5000755"/>
              <a:ext cx="186661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i="1" dirty="0" smtClean="0"/>
                <a:t>Which one can you get? Riffle!</a:t>
              </a:r>
              <a:endParaRPr lang="en-US" b="1" i="1" dirty="0"/>
            </a:p>
          </p:txBody>
        </p:sp>
        <p:grpSp>
          <p:nvGrpSpPr>
            <p:cNvPr id="25" name="Group 54"/>
            <p:cNvGrpSpPr/>
            <p:nvPr/>
          </p:nvGrpSpPr>
          <p:grpSpPr>
            <a:xfrm>
              <a:off x="6054088" y="2391749"/>
              <a:ext cx="2908238" cy="4232760"/>
              <a:chOff x="6032796" y="2435006"/>
              <a:chExt cx="2908238" cy="4232760"/>
            </a:xfrm>
          </p:grpSpPr>
          <p:grpSp>
            <p:nvGrpSpPr>
              <p:cNvPr id="27" name="Group 34"/>
              <p:cNvGrpSpPr>
                <a:grpSpLocks/>
              </p:cNvGrpSpPr>
              <p:nvPr/>
            </p:nvGrpSpPr>
            <p:grpSpPr>
              <a:xfrm>
                <a:off x="6098499" y="3129312"/>
                <a:ext cx="2729853" cy="1018807"/>
                <a:chOff x="6098499" y="3129312"/>
                <a:chExt cx="2729853" cy="1018807"/>
              </a:xfrm>
            </p:grpSpPr>
            <p:pic>
              <p:nvPicPr>
                <p:cNvPr id="31" name="Picture 30" descr="Level-cropped.jpg"/>
                <p:cNvPicPr>
                  <a:picLocks noChangeAspect="1"/>
                </p:cNvPicPr>
                <p:nvPr/>
              </p:nvPicPr>
              <p:blipFill>
                <a:blip r:embed="rId2"/>
                <a:srcRect l="2532"/>
                <a:stretch>
                  <a:fillRect/>
                </a:stretch>
              </p:blipFill>
              <p:spPr>
                <a:xfrm>
                  <a:off x="6098499" y="3142279"/>
                  <a:ext cx="1341120" cy="1005840"/>
                </a:xfrm>
                <a:prstGeom prst="rect">
                  <a:avLst/>
                </a:prstGeom>
              </p:spPr>
            </p:pic>
            <p:pic>
              <p:nvPicPr>
                <p:cNvPr id="32" name="Picture 31" descr="garlic press - cropped.jpg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486915" y="3129312"/>
                  <a:ext cx="1341437" cy="1005840"/>
                </a:xfrm>
                <a:prstGeom prst="rect">
                  <a:avLst/>
                </a:prstGeom>
              </p:spPr>
            </p:pic>
          </p:grpSp>
          <p:sp>
            <p:nvSpPr>
              <p:cNvPr id="28" name="TextBox 27"/>
              <p:cNvSpPr txBox="1"/>
              <p:nvPr/>
            </p:nvSpPr>
            <p:spPr>
              <a:xfrm>
                <a:off x="6360570" y="2435007"/>
                <a:ext cx="213391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Object request with a </a:t>
                </a:r>
                <a:r>
                  <a:rPr lang="en-US" b="1" dirty="0" smtClean="0"/>
                  <a:t>new label</a:t>
                </a:r>
                <a:endParaRPr lang="en-US" b="1" dirty="0"/>
              </a:p>
            </p:txBody>
          </p:sp>
          <p:sp>
            <p:nvSpPr>
              <p:cNvPr id="29" name="Oval Callout 28"/>
              <p:cNvSpPr/>
              <p:nvPr/>
            </p:nvSpPr>
            <p:spPr>
              <a:xfrm>
                <a:off x="6459629" y="4655059"/>
                <a:ext cx="2099797" cy="1388630"/>
              </a:xfrm>
              <a:prstGeom prst="wedgeEllipseCallout">
                <a:avLst>
                  <a:gd name="adj1" fmla="val 2688"/>
                  <a:gd name="adj2" fmla="val 86787"/>
                </a:avLst>
              </a:prstGeom>
              <a:noFill/>
              <a:ln w="254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6032796" y="2435006"/>
                <a:ext cx="2908238" cy="4232760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6" name="TextBox 25"/>
            <p:cNvSpPr txBox="1"/>
            <p:nvPr/>
          </p:nvSpPr>
          <p:spPr>
            <a:xfrm>
              <a:off x="6008915" y="1428772"/>
              <a:ext cx="2969351" cy="892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600" b="1" dirty="0" smtClean="0">
                  <a:latin typeface="Arial"/>
                  <a:cs typeface="Arial"/>
                </a:rPr>
                <a:t>Testing </a:t>
              </a:r>
            </a:p>
            <a:p>
              <a:pPr algn="ctr"/>
              <a:r>
                <a:rPr lang="en-US" sz="2600" b="1" dirty="0" smtClean="0">
                  <a:latin typeface="Arial"/>
                  <a:cs typeface="Arial"/>
                </a:rPr>
                <a:t>Phase</a:t>
              </a:r>
              <a:endParaRPr lang="en-US" sz="2600" b="1" dirty="0">
                <a:latin typeface="Arial"/>
                <a:cs typeface="Arial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u="sng" dirty="0" smtClean="0">
                <a:latin typeface="Arial"/>
                <a:cs typeface="Arial"/>
              </a:rPr>
              <a:t>Results: Symbol Mapping</a:t>
            </a:r>
            <a:endParaRPr lang="en-US" u="sng" dirty="0">
              <a:latin typeface="Arial"/>
              <a:cs typeface="Arial"/>
            </a:endParaRPr>
          </a:p>
        </p:txBody>
      </p:sp>
      <p:pic>
        <p:nvPicPr>
          <p:cNvPr id="4" name="Picture 3" descr="Graph-2"/>
          <p:cNvPicPr>
            <a:picLocks noChangeAspect="1"/>
          </p:cNvPicPr>
          <p:nvPr/>
        </p:nvPicPr>
        <p:blipFill>
          <a:blip r:embed="rId2"/>
          <a:srcRect t="8799" b="8385"/>
          <a:stretch>
            <a:fillRect/>
          </a:stretch>
        </p:blipFill>
        <p:spPr>
          <a:xfrm>
            <a:off x="351175" y="1501915"/>
            <a:ext cx="8534399" cy="53008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u="sng" dirty="0" smtClean="0">
                <a:latin typeface="Arial"/>
                <a:cs typeface="Arial"/>
              </a:rPr>
              <a:t>Experiment 1 Results:</a:t>
            </a:r>
            <a:r>
              <a:rPr lang="en-US" dirty="0" smtClean="0">
                <a:latin typeface="Arial"/>
                <a:cs typeface="Arial"/>
              </a:rPr>
              <a:t> </a:t>
            </a:r>
            <a:br>
              <a:rPr lang="en-US" dirty="0" smtClean="0">
                <a:latin typeface="Arial"/>
                <a:cs typeface="Arial"/>
              </a:rPr>
            </a:br>
            <a:r>
              <a:rPr lang="en-US" i="1" dirty="0" smtClean="0">
                <a:latin typeface="Arial"/>
                <a:cs typeface="Arial"/>
              </a:rPr>
              <a:t>Individual Patterns</a:t>
            </a:r>
            <a:endParaRPr lang="en-US" i="1" u="sng" dirty="0">
              <a:latin typeface="Arial"/>
              <a:cs typeface="Arial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22246" y="2927142"/>
            <a:ext cx="3341391" cy="1692771"/>
          </a:xfrm>
          <a:prstGeom prst="rect">
            <a:avLst/>
          </a:prstGeom>
          <a:noFill/>
          <a:ln w="1270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en-US" sz="2600" u="sng" dirty="0" smtClean="0"/>
              <a:t>Overlap Avoiders</a:t>
            </a:r>
            <a:r>
              <a:rPr lang="en-US" sz="2600" dirty="0" smtClean="0"/>
              <a:t>: selected novel object </a:t>
            </a:r>
            <a:r>
              <a:rPr lang="en-US" sz="2600" b="1" i="1" dirty="0" smtClean="0"/>
              <a:t>more</a:t>
            </a:r>
            <a:r>
              <a:rPr lang="en-US" sz="2600" dirty="0" smtClean="0"/>
              <a:t> in target than control trials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451920" y="2924374"/>
            <a:ext cx="3252213" cy="1746636"/>
          </a:xfrm>
          <a:prstGeom prst="rect">
            <a:avLst/>
          </a:prstGeom>
          <a:noFill/>
          <a:ln w="1016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sz="2600" u="sng" dirty="0" smtClean="0"/>
              <a:t>Overlap Seekers</a:t>
            </a:r>
            <a:r>
              <a:rPr lang="en-US" sz="2600" dirty="0" smtClean="0"/>
              <a:t>: selected novel object </a:t>
            </a:r>
            <a:r>
              <a:rPr lang="en-US" sz="2600" b="1" i="1" dirty="0" smtClean="0"/>
              <a:t>less</a:t>
            </a:r>
            <a:r>
              <a:rPr lang="en-US" sz="2600" dirty="0" smtClean="0"/>
              <a:t> in target than control trials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171461" y="3390408"/>
            <a:ext cx="8739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VS.</a:t>
            </a:r>
            <a:endParaRPr lang="en-US" sz="24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559302" y="1619472"/>
            <a:ext cx="591927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/>
              <a:t>Children were categorized as:</a:t>
            </a:r>
            <a:endParaRPr lang="en-US" sz="2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u="sng" dirty="0" smtClean="0">
                <a:latin typeface="Arial"/>
                <a:cs typeface="Arial"/>
              </a:rPr>
              <a:t>Similarities between words and symbolic gestures</a:t>
            </a:r>
            <a:endParaRPr lang="en-US" u="sng" dirty="0">
              <a:latin typeface="Arial"/>
              <a:cs typeface="Arial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3210859"/>
          </a:xfrm>
        </p:spPr>
        <p:txBody>
          <a:bodyPr>
            <a:normAutofit/>
          </a:bodyPr>
          <a:lstStyle/>
          <a:p>
            <a:r>
              <a:rPr lang="en-US" sz="3243" b="1" dirty="0" smtClean="0">
                <a:latin typeface="Arial"/>
                <a:cs typeface="Arial"/>
              </a:rPr>
              <a:t>Observational / Parent Diary </a:t>
            </a:r>
            <a:r>
              <a:rPr lang="en-US" sz="3243" dirty="0" smtClean="0">
                <a:latin typeface="Arial"/>
                <a:cs typeface="Arial"/>
              </a:rPr>
              <a:t>(12 to 18 months):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i="1" dirty="0" smtClean="0">
                <a:latin typeface="Arial"/>
                <a:cs typeface="Arial"/>
              </a:rPr>
              <a:t>Similar </a:t>
            </a:r>
            <a:r>
              <a:rPr lang="en-US" b="1" i="1" dirty="0" smtClean="0">
                <a:latin typeface="Arial"/>
                <a:cs typeface="Arial"/>
              </a:rPr>
              <a:t>age of onset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i="1" dirty="0" smtClean="0">
                <a:latin typeface="Arial"/>
                <a:cs typeface="Arial"/>
              </a:rPr>
              <a:t>Serve similar </a:t>
            </a:r>
            <a:r>
              <a:rPr lang="en-US" b="1" i="1" dirty="0" smtClean="0">
                <a:latin typeface="Arial"/>
                <a:cs typeface="Arial"/>
              </a:rPr>
              <a:t>communicative functions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i="1" dirty="0" smtClean="0">
                <a:latin typeface="Arial"/>
                <a:cs typeface="Arial"/>
              </a:rPr>
              <a:t>Tend to be </a:t>
            </a:r>
            <a:r>
              <a:rPr lang="en-US" b="1" i="1" dirty="0" smtClean="0">
                <a:latin typeface="Arial"/>
                <a:cs typeface="Arial"/>
              </a:rPr>
              <a:t>mutually exclusive </a:t>
            </a:r>
            <a:r>
              <a:rPr lang="en-US" i="1" dirty="0" smtClean="0">
                <a:latin typeface="Arial"/>
                <a:cs typeface="Arial"/>
              </a:rPr>
              <a:t>in lexicons</a:t>
            </a:r>
          </a:p>
          <a:p>
            <a:pPr lvl="2">
              <a:buNone/>
            </a:pPr>
            <a:endParaRPr lang="en-US" dirty="0" smtClean="0">
              <a:latin typeface="Arial"/>
              <a:cs typeface="Arial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27412" y="5750004"/>
            <a:ext cx="675938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2" algn="r"/>
            <a:r>
              <a:rPr lang="en-US" sz="2200" b="1" i="1" dirty="0" smtClean="0">
                <a:latin typeface="Arial"/>
                <a:cs typeface="Arial"/>
              </a:rPr>
              <a:t>(</a:t>
            </a:r>
            <a:r>
              <a:rPr lang="en-US" sz="2200" b="1" i="1" dirty="0" err="1" smtClean="0">
                <a:latin typeface="Arial"/>
                <a:cs typeface="Arial"/>
              </a:rPr>
              <a:t>Acredolo</a:t>
            </a:r>
            <a:r>
              <a:rPr lang="en-US" sz="2200" b="1" i="1" dirty="0" smtClean="0">
                <a:latin typeface="Arial"/>
                <a:cs typeface="Arial"/>
              </a:rPr>
              <a:t> &amp; </a:t>
            </a:r>
            <a:r>
              <a:rPr lang="en-US" sz="2200" b="1" i="1" dirty="0" err="1" smtClean="0">
                <a:latin typeface="Arial"/>
                <a:cs typeface="Arial"/>
              </a:rPr>
              <a:t>Goodwyn</a:t>
            </a:r>
            <a:r>
              <a:rPr lang="en-US" sz="2200" b="1" i="1" dirty="0" smtClean="0">
                <a:latin typeface="Arial"/>
                <a:cs typeface="Arial"/>
              </a:rPr>
              <a:t>, 1985, 1988; </a:t>
            </a:r>
            <a:r>
              <a:rPr lang="en-US" sz="2200" b="1" i="1" dirty="0" err="1" smtClean="0">
                <a:latin typeface="Arial"/>
                <a:cs typeface="Arial"/>
              </a:rPr>
              <a:t>Caselli</a:t>
            </a:r>
            <a:r>
              <a:rPr lang="en-US" sz="2200" b="1" i="1" dirty="0" smtClean="0">
                <a:latin typeface="Arial"/>
                <a:cs typeface="Arial"/>
              </a:rPr>
              <a:t>, 1994; </a:t>
            </a:r>
          </a:p>
          <a:p>
            <a:pPr marL="0" lvl="2" algn="r"/>
            <a:r>
              <a:rPr lang="en-US" sz="2200" b="1" i="1" dirty="0" smtClean="0">
                <a:latin typeface="Arial"/>
                <a:cs typeface="Arial"/>
              </a:rPr>
              <a:t>Iverson et al., 1994; Shore et al., 1994)</a:t>
            </a:r>
          </a:p>
          <a:p>
            <a:pPr algn="r"/>
            <a:endParaRPr lang="en-US" sz="2200" b="1" dirty="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u="sng" dirty="0" smtClean="0">
                <a:latin typeface="Arial"/>
                <a:cs typeface="Arial"/>
              </a:rPr>
              <a:t>Experiment 1 Results:</a:t>
            </a:r>
            <a:r>
              <a:rPr lang="en-US" dirty="0" smtClean="0">
                <a:latin typeface="Arial"/>
                <a:cs typeface="Arial"/>
              </a:rPr>
              <a:t> </a:t>
            </a:r>
            <a:br>
              <a:rPr lang="en-US" dirty="0" smtClean="0">
                <a:latin typeface="Arial"/>
                <a:cs typeface="Arial"/>
              </a:rPr>
            </a:br>
            <a:r>
              <a:rPr lang="en-US" i="1" dirty="0" smtClean="0">
                <a:latin typeface="Arial"/>
                <a:cs typeface="Arial"/>
              </a:rPr>
              <a:t>Individual Patterns</a:t>
            </a:r>
            <a:endParaRPr lang="en-US" u="sng" dirty="0">
              <a:latin typeface="Arial"/>
              <a:cs typeface="Arial"/>
            </a:endParaRPr>
          </a:p>
        </p:txBody>
      </p:sp>
      <p:pic>
        <p:nvPicPr>
          <p:cNvPr id="5" name="Picture 4" descr="Slide3.jpg"/>
          <p:cNvPicPr>
            <a:picLocks noChangeAspect="1"/>
          </p:cNvPicPr>
          <p:nvPr/>
        </p:nvPicPr>
        <p:blipFill>
          <a:blip r:embed="rId2"/>
          <a:srcRect t="8763" b="9208"/>
          <a:stretch>
            <a:fillRect/>
          </a:stretch>
        </p:blipFill>
        <p:spPr>
          <a:xfrm>
            <a:off x="306573" y="1553718"/>
            <a:ext cx="8534401" cy="525052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747502" y="6371900"/>
            <a:ext cx="32295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b="1" dirty="0" smtClean="0">
                <a:latin typeface="Arial"/>
                <a:cs typeface="Arial"/>
              </a:rPr>
              <a:t>Suanda &amp; </a:t>
            </a:r>
            <a:r>
              <a:rPr lang="en-US" sz="1400" b="1" dirty="0" err="1" smtClean="0">
                <a:latin typeface="Arial"/>
                <a:cs typeface="Arial"/>
              </a:rPr>
              <a:t>Namy</a:t>
            </a:r>
            <a:r>
              <a:rPr lang="en-US" sz="1400" b="1" dirty="0" smtClean="0">
                <a:latin typeface="Arial"/>
                <a:cs typeface="Arial"/>
              </a:rPr>
              <a:t> (2013) </a:t>
            </a:r>
            <a:r>
              <a:rPr lang="en-US" sz="1400" b="1" i="1" dirty="0" smtClean="0">
                <a:latin typeface="Arial"/>
                <a:cs typeface="Arial"/>
              </a:rPr>
              <a:t>Infancy</a:t>
            </a:r>
            <a:endParaRPr lang="en-US" sz="1400" b="1" i="1" dirty="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lide4.jpg"/>
          <p:cNvPicPr>
            <a:picLocks noChangeAspect="1"/>
          </p:cNvPicPr>
          <p:nvPr/>
        </p:nvPicPr>
        <p:blipFill>
          <a:blip r:embed="rId2"/>
          <a:srcRect t="9036" b="9290"/>
          <a:stretch>
            <a:fillRect/>
          </a:stretch>
        </p:blipFill>
        <p:spPr>
          <a:xfrm>
            <a:off x="295231" y="1576398"/>
            <a:ext cx="8534399" cy="522784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u="sng" dirty="0" smtClean="0">
                <a:latin typeface="Arial"/>
                <a:cs typeface="Arial"/>
              </a:rPr>
              <a:t>Results</a:t>
            </a:r>
            <a:r>
              <a:rPr lang="en-US" dirty="0" smtClean="0">
                <a:latin typeface="Arial"/>
                <a:cs typeface="Arial"/>
              </a:rPr>
              <a:t>: Individual Patterns</a:t>
            </a:r>
            <a:endParaRPr lang="en-US" u="sng" dirty="0">
              <a:latin typeface="Arial"/>
              <a:cs typeface="Arial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747502" y="6371900"/>
            <a:ext cx="32295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b="1" dirty="0" smtClean="0">
                <a:latin typeface="Arial"/>
                <a:cs typeface="Arial"/>
              </a:rPr>
              <a:t>Suanda &amp; </a:t>
            </a:r>
            <a:r>
              <a:rPr lang="en-US" sz="1400" b="1" dirty="0" err="1" smtClean="0">
                <a:latin typeface="Arial"/>
                <a:cs typeface="Arial"/>
              </a:rPr>
              <a:t>Namy</a:t>
            </a:r>
            <a:r>
              <a:rPr lang="en-US" sz="1400" b="1" dirty="0" smtClean="0">
                <a:latin typeface="Arial"/>
                <a:cs typeface="Arial"/>
              </a:rPr>
              <a:t> (2013) </a:t>
            </a:r>
            <a:r>
              <a:rPr lang="en-US" sz="1400" b="1" i="1" dirty="0" smtClean="0">
                <a:latin typeface="Arial"/>
                <a:cs typeface="Arial"/>
              </a:rPr>
              <a:t>Child Dev.</a:t>
            </a:r>
            <a:endParaRPr lang="en-US" sz="1400" b="1" i="1" dirty="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u="sng" dirty="0" smtClean="0">
                <a:latin typeface="Arial"/>
                <a:cs typeface="Arial"/>
              </a:rPr>
              <a:t>Similarities between words and symbolic gestures</a:t>
            </a:r>
            <a:endParaRPr lang="en-US" u="sng" dirty="0">
              <a:latin typeface="Arial"/>
              <a:cs typeface="Arial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3674035"/>
          </a:xfrm>
        </p:spPr>
        <p:txBody>
          <a:bodyPr>
            <a:normAutofit/>
          </a:bodyPr>
          <a:lstStyle/>
          <a:p>
            <a:r>
              <a:rPr lang="en-US" sz="3000" b="1" dirty="0" smtClean="0">
                <a:latin typeface="Arial"/>
                <a:cs typeface="Arial"/>
              </a:rPr>
              <a:t>Experimental</a:t>
            </a:r>
            <a:r>
              <a:rPr lang="en-US" sz="3000" dirty="0" smtClean="0">
                <a:latin typeface="Arial"/>
                <a:cs typeface="Arial"/>
              </a:rPr>
              <a:t> research (14 -18 mo):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600" i="1" dirty="0" smtClean="0">
                <a:latin typeface="Arial"/>
                <a:cs typeface="Arial"/>
              </a:rPr>
              <a:t>Show similar </a:t>
            </a:r>
            <a:r>
              <a:rPr lang="en-US" sz="2600" b="1" i="1" dirty="0" smtClean="0">
                <a:latin typeface="Arial"/>
                <a:cs typeface="Arial"/>
              </a:rPr>
              <a:t>mapping</a:t>
            </a:r>
            <a:r>
              <a:rPr lang="en-US" sz="2600" i="1" dirty="0" smtClean="0">
                <a:latin typeface="Arial"/>
                <a:cs typeface="Arial"/>
              </a:rPr>
              <a:t> and </a:t>
            </a:r>
            <a:r>
              <a:rPr lang="en-US" sz="2600" b="1" i="1" dirty="0" smtClean="0">
                <a:latin typeface="Arial"/>
                <a:cs typeface="Arial"/>
              </a:rPr>
              <a:t>extension</a:t>
            </a:r>
            <a:r>
              <a:rPr lang="en-US" sz="2600" i="1" dirty="0" smtClean="0">
                <a:latin typeface="Arial"/>
                <a:cs typeface="Arial"/>
              </a:rPr>
              <a:t> patterns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600" i="1" dirty="0" smtClean="0">
                <a:latin typeface="Arial"/>
                <a:cs typeface="Arial"/>
              </a:rPr>
              <a:t>Both guide similar </a:t>
            </a:r>
            <a:r>
              <a:rPr lang="en-US" sz="2600" b="1" i="1" dirty="0" smtClean="0">
                <a:latin typeface="Arial"/>
                <a:cs typeface="Arial"/>
              </a:rPr>
              <a:t>inference</a:t>
            </a:r>
            <a:r>
              <a:rPr lang="en-US" sz="2600" i="1" dirty="0" smtClean="0">
                <a:latin typeface="Arial"/>
                <a:cs typeface="Arial"/>
              </a:rPr>
              <a:t> patterns about object properties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600" b="1" i="1" dirty="0" smtClean="0">
                <a:latin typeface="Arial"/>
                <a:cs typeface="Arial"/>
              </a:rPr>
              <a:t>Semantic processing</a:t>
            </a:r>
            <a:r>
              <a:rPr lang="en-US" sz="2600" i="1" dirty="0" smtClean="0">
                <a:latin typeface="Arial"/>
                <a:cs typeface="Arial"/>
              </a:rPr>
              <a:t> shows similar patterns of neural activation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837766" y="5677647"/>
            <a:ext cx="684903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08050" lvl="2" indent="6350" algn="r">
              <a:buNone/>
            </a:pPr>
            <a:r>
              <a:rPr lang="en-US" sz="2200" b="1" i="1" dirty="0" smtClean="0">
                <a:latin typeface="Arial"/>
                <a:cs typeface="Arial"/>
              </a:rPr>
              <a:t>(Graham et al., 2007; </a:t>
            </a:r>
            <a:r>
              <a:rPr lang="en-US" sz="2200" b="1" i="1" dirty="0" err="1" smtClean="0">
                <a:latin typeface="Arial"/>
                <a:cs typeface="Arial"/>
              </a:rPr>
              <a:t>Namy</a:t>
            </a:r>
            <a:r>
              <a:rPr lang="en-US" sz="2200" b="1" i="1" dirty="0" smtClean="0">
                <a:latin typeface="Arial"/>
                <a:cs typeface="Arial"/>
              </a:rPr>
              <a:t>, 2001;</a:t>
            </a:r>
          </a:p>
          <a:p>
            <a:pPr marL="908050" lvl="2" indent="6350" algn="r">
              <a:buNone/>
            </a:pPr>
            <a:r>
              <a:rPr lang="en-US" sz="2200" b="1" i="1" dirty="0" err="1" smtClean="0">
                <a:latin typeface="Arial"/>
                <a:cs typeface="Arial"/>
              </a:rPr>
              <a:t>Namy</a:t>
            </a:r>
            <a:r>
              <a:rPr lang="en-US" sz="2200" b="1" i="1" dirty="0" smtClean="0">
                <a:latin typeface="Arial"/>
                <a:cs typeface="Arial"/>
              </a:rPr>
              <a:t> et al., 2004; </a:t>
            </a:r>
            <a:r>
              <a:rPr lang="en-US" sz="2200" b="1" i="1" dirty="0" err="1" smtClean="0">
                <a:latin typeface="Arial"/>
                <a:cs typeface="Arial"/>
              </a:rPr>
              <a:t>Namy</a:t>
            </a:r>
            <a:r>
              <a:rPr lang="en-US" sz="2200" b="1" i="1" dirty="0" smtClean="0">
                <a:latin typeface="Arial"/>
                <a:cs typeface="Arial"/>
              </a:rPr>
              <a:t> &amp; Waxman, 1998; </a:t>
            </a:r>
          </a:p>
          <a:p>
            <a:pPr marL="908050" lvl="2" indent="6350" algn="r">
              <a:buNone/>
            </a:pPr>
            <a:r>
              <a:rPr lang="en-US" sz="2200" b="1" i="1" dirty="0" smtClean="0">
                <a:latin typeface="Arial"/>
                <a:cs typeface="Arial"/>
              </a:rPr>
              <a:t>Sheehan et al., 2007)</a:t>
            </a:r>
            <a:endParaRPr lang="en-US" sz="22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u="sng" dirty="0" smtClean="0">
                <a:latin typeface="Arial"/>
                <a:cs typeface="Arial"/>
              </a:rPr>
              <a:t>A unified early lexicon?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5272957" cy="4525963"/>
          </a:xfrm>
        </p:spPr>
        <p:txBody>
          <a:bodyPr>
            <a:normAutofit fontScale="92500"/>
          </a:bodyPr>
          <a:lstStyle/>
          <a:p>
            <a:pPr>
              <a:buNone/>
            </a:pPr>
            <a:r>
              <a:rPr lang="en-US" dirty="0" smtClean="0">
                <a:latin typeface="Arial"/>
                <a:cs typeface="Arial"/>
              </a:rPr>
              <a:t>One view of words and gestures in early development:</a:t>
            </a:r>
          </a:p>
          <a:p>
            <a:pPr lvl="1"/>
            <a:r>
              <a:rPr lang="en-US" dirty="0" smtClean="0">
                <a:latin typeface="Arial"/>
                <a:cs typeface="Arial"/>
              </a:rPr>
              <a:t>“</a:t>
            </a:r>
            <a:r>
              <a:rPr lang="en-US" b="1" i="1" dirty="0" smtClean="0">
                <a:latin typeface="Arial"/>
                <a:cs typeface="Arial"/>
              </a:rPr>
              <a:t>…gestures and words form a single lexicon</a:t>
            </a:r>
            <a:r>
              <a:rPr lang="en-US" dirty="0" smtClean="0">
                <a:latin typeface="Arial"/>
                <a:cs typeface="Arial"/>
              </a:rPr>
              <a:t>” (Clark, 2003)</a:t>
            </a:r>
          </a:p>
          <a:p>
            <a:pPr lvl="1"/>
            <a:r>
              <a:rPr lang="en-US" dirty="0" smtClean="0">
                <a:latin typeface="Arial"/>
                <a:cs typeface="Arial"/>
              </a:rPr>
              <a:t>“</a:t>
            </a:r>
            <a:r>
              <a:rPr lang="en-US" b="1" i="1" dirty="0" smtClean="0">
                <a:latin typeface="Arial"/>
                <a:cs typeface="Arial"/>
              </a:rPr>
              <a:t>…there is one lexicon constructed partially from gestures and partially from words</a:t>
            </a:r>
            <a:r>
              <a:rPr lang="en-US" dirty="0" smtClean="0">
                <a:latin typeface="Arial"/>
                <a:cs typeface="Arial"/>
              </a:rPr>
              <a:t>” (</a:t>
            </a:r>
            <a:r>
              <a:rPr lang="en-US" dirty="0" err="1" smtClean="0">
                <a:latin typeface="Arial"/>
                <a:cs typeface="Arial"/>
              </a:rPr>
              <a:t>Caselli</a:t>
            </a:r>
            <a:r>
              <a:rPr lang="en-US" dirty="0" smtClean="0">
                <a:latin typeface="Arial"/>
                <a:cs typeface="Arial"/>
              </a:rPr>
              <a:t>, 1994)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5258289" y="1490467"/>
            <a:ext cx="3300830" cy="4994625"/>
            <a:chOff x="5258289" y="1490467"/>
            <a:chExt cx="3300830" cy="4994625"/>
          </a:xfrm>
        </p:grpSpPr>
        <p:grpSp>
          <p:nvGrpSpPr>
            <p:cNvPr id="4" name="Group 3"/>
            <p:cNvGrpSpPr/>
            <p:nvPr/>
          </p:nvGrpSpPr>
          <p:grpSpPr>
            <a:xfrm>
              <a:off x="5258289" y="1490467"/>
              <a:ext cx="3300830" cy="3032162"/>
              <a:chOff x="457201" y="2682298"/>
              <a:chExt cx="3300830" cy="3032162"/>
            </a:xfrm>
          </p:grpSpPr>
          <p:pic>
            <p:nvPicPr>
              <p:cNvPr id="5" name="Picture 4" descr="sign-book.jpg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140368" y="3650902"/>
                <a:ext cx="688432" cy="688432"/>
              </a:xfrm>
              <a:prstGeom prst="rect">
                <a:avLst/>
              </a:prstGeom>
              <a:ln w="19050">
                <a:solidFill>
                  <a:schemeClr val="bg1"/>
                </a:solidFill>
              </a:ln>
            </p:spPr>
          </p:pic>
          <p:pic>
            <p:nvPicPr>
              <p:cNvPr id="6" name="Picture 5" descr="sign-cup.jpg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48250" y="3070590"/>
                <a:ext cx="790882" cy="790882"/>
              </a:xfrm>
              <a:prstGeom prst="rect">
                <a:avLst/>
              </a:prstGeom>
              <a:ln w="19050">
                <a:solidFill>
                  <a:schemeClr val="bg1"/>
                </a:solidFill>
              </a:ln>
            </p:spPr>
          </p:pic>
          <p:pic>
            <p:nvPicPr>
              <p:cNvPr id="7" name="Picture 6" descr="sign - cat.png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40368" y="4565302"/>
                <a:ext cx="688432" cy="688432"/>
              </a:xfrm>
              <a:prstGeom prst="rect">
                <a:avLst/>
              </a:prstGeom>
              <a:ln w="19050">
                <a:solidFill>
                  <a:schemeClr val="bg1"/>
                </a:solidFill>
              </a:ln>
            </p:spPr>
          </p:pic>
          <p:sp>
            <p:nvSpPr>
              <p:cNvPr id="8" name="TextBox 7"/>
              <p:cNvSpPr txBox="1"/>
              <p:nvPr/>
            </p:nvSpPr>
            <p:spPr>
              <a:xfrm>
                <a:off x="1371600" y="3066126"/>
                <a:ext cx="762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“car”</a:t>
                </a:r>
                <a:endParaRPr lang="en-US" dirty="0"/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1828800" y="3676806"/>
                <a:ext cx="914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“hat”</a:t>
                </a:r>
                <a:endParaRPr lang="en-US" dirty="0"/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1676400" y="4339334"/>
                <a:ext cx="914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“dog”</a:t>
                </a:r>
                <a:endParaRPr lang="en-US" dirty="0"/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2209800" y="4820360"/>
                <a:ext cx="1066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“shoe”</a:t>
                </a:r>
                <a:endParaRPr lang="en-US" dirty="0"/>
              </a:p>
            </p:txBody>
          </p:sp>
          <p:sp>
            <p:nvSpPr>
              <p:cNvPr id="12" name="Cloud Callout 11"/>
              <p:cNvSpPr/>
              <p:nvPr/>
            </p:nvSpPr>
            <p:spPr>
              <a:xfrm>
                <a:off x="457201" y="2682298"/>
                <a:ext cx="3300830" cy="3032162"/>
              </a:xfrm>
              <a:prstGeom prst="cloudCallout">
                <a:avLst>
                  <a:gd name="adj1" fmla="val 16929"/>
                  <a:gd name="adj2" fmla="val 65800"/>
                </a:avLst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13" name="Picture 9" descr="BD05765_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7249338" y="5189692"/>
              <a:ext cx="1295400" cy="1295400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u="sng" dirty="0" smtClean="0">
                <a:latin typeface="Arial"/>
                <a:cs typeface="Arial"/>
              </a:rPr>
              <a:t>Experiment 1 Goal:</a:t>
            </a:r>
            <a:br>
              <a:rPr lang="en-US" u="sng" dirty="0" smtClean="0">
                <a:latin typeface="Arial"/>
                <a:cs typeface="Arial"/>
              </a:rPr>
            </a:br>
            <a:r>
              <a:rPr lang="en-US" i="1" u="sng" dirty="0" smtClean="0">
                <a:latin typeface="Arial"/>
                <a:cs typeface="Arial"/>
              </a:rPr>
              <a:t>Is lexicon unified?</a:t>
            </a:r>
            <a:endParaRPr lang="en-US" i="1" dirty="0">
              <a:latin typeface="Arial"/>
              <a:cs typeface="Arial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>
                <a:latin typeface="Arial"/>
                <a:cs typeface="Arial"/>
              </a:rPr>
              <a:t>Verbal</a:t>
            </a:r>
            <a:r>
              <a:rPr lang="en-US" dirty="0" smtClean="0">
                <a:latin typeface="Arial"/>
                <a:cs typeface="Arial"/>
              </a:rPr>
              <a:t> disambiguation task:</a:t>
            </a:r>
          </a:p>
          <a:p>
            <a:pPr lvl="1"/>
            <a:r>
              <a:rPr lang="en-US" b="1" dirty="0" smtClean="0">
                <a:latin typeface="Arial"/>
                <a:cs typeface="Arial"/>
              </a:rPr>
              <a:t>Children avoid lexical overlap</a:t>
            </a:r>
          </a:p>
          <a:p>
            <a:pPr>
              <a:buNone/>
            </a:pPr>
            <a:endParaRPr lang="en-US" dirty="0">
              <a:latin typeface="Arial"/>
              <a:cs typeface="Arial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5402439" y="4982786"/>
            <a:ext cx="2895600" cy="816352"/>
            <a:chOff x="5402439" y="4500186"/>
            <a:chExt cx="2895600" cy="816352"/>
          </a:xfrm>
        </p:grpSpPr>
        <p:sp>
          <p:nvSpPr>
            <p:cNvPr id="8" name="TextBox 7"/>
            <p:cNvSpPr txBox="1"/>
            <p:nvPr/>
          </p:nvSpPr>
          <p:spPr>
            <a:xfrm>
              <a:off x="5429702" y="4674568"/>
              <a:ext cx="269986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/>
                <a:t>Where’s the </a:t>
              </a:r>
              <a:r>
                <a:rPr lang="en-US" sz="2000" dirty="0" err="1" smtClean="0"/>
                <a:t>blicket</a:t>
              </a:r>
              <a:r>
                <a:rPr lang="en-US" sz="2000" dirty="0" smtClean="0"/>
                <a:t>?</a:t>
              </a:r>
              <a:endParaRPr lang="en-US" sz="2000" dirty="0"/>
            </a:p>
          </p:txBody>
        </p:sp>
        <p:sp>
          <p:nvSpPr>
            <p:cNvPr id="7" name="Oval Callout 6"/>
            <p:cNvSpPr/>
            <p:nvPr/>
          </p:nvSpPr>
          <p:spPr>
            <a:xfrm>
              <a:off x="5402439" y="4500186"/>
              <a:ext cx="2895600" cy="816352"/>
            </a:xfrm>
            <a:prstGeom prst="wedgeEllipseCallout">
              <a:avLst>
                <a:gd name="adj1" fmla="val 72944"/>
                <a:gd name="adj2" fmla="val -37894"/>
              </a:avLst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711200" y="2787031"/>
            <a:ext cx="7124700" cy="3812207"/>
            <a:chOff x="711200" y="2787031"/>
            <a:chExt cx="7124700" cy="3812207"/>
          </a:xfrm>
        </p:grpSpPr>
        <p:pic>
          <p:nvPicPr>
            <p:cNvPr id="6" name="Picture 7" descr="BD05765_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3625850" y="5303838"/>
              <a:ext cx="1295400" cy="1295400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</p:spPr>
        </p:pic>
        <p:grpSp>
          <p:nvGrpSpPr>
            <p:cNvPr id="22" name="Group 21"/>
            <p:cNvGrpSpPr/>
            <p:nvPr/>
          </p:nvGrpSpPr>
          <p:grpSpPr>
            <a:xfrm>
              <a:off x="711200" y="2787031"/>
              <a:ext cx="7124700" cy="1894131"/>
              <a:chOff x="711200" y="2787031"/>
              <a:chExt cx="7124700" cy="1894131"/>
            </a:xfrm>
          </p:grpSpPr>
          <p:grpSp>
            <p:nvGrpSpPr>
              <p:cNvPr id="18" name="Group 17"/>
              <p:cNvGrpSpPr/>
              <p:nvPr/>
            </p:nvGrpSpPr>
            <p:grpSpPr>
              <a:xfrm>
                <a:off x="711200" y="2787031"/>
                <a:ext cx="2794000" cy="1894131"/>
                <a:chOff x="711200" y="2685431"/>
                <a:chExt cx="2794000" cy="1894131"/>
              </a:xfrm>
            </p:grpSpPr>
            <p:pic>
              <p:nvPicPr>
                <p:cNvPr id="11" name="Picture 10" descr="keys - cropped.jpg"/>
                <p:cNvPicPr>
                  <a:picLocks noChangeAspect="1"/>
                </p:cNvPicPr>
                <p:nvPr/>
              </p:nvPicPr>
              <p:blipFill>
                <a:blip r:embed="rId3"/>
                <a:srcRect l="19581"/>
                <a:stretch>
                  <a:fillRect/>
                </a:stretch>
              </p:blipFill>
              <p:spPr>
                <a:xfrm>
                  <a:off x="1443319" y="3362817"/>
                  <a:ext cx="1304965" cy="1216745"/>
                </a:xfrm>
                <a:prstGeom prst="rect">
                  <a:avLst/>
                </a:prstGeom>
              </p:spPr>
            </p:pic>
            <p:sp>
              <p:nvSpPr>
                <p:cNvPr id="14" name="TextBox 13"/>
                <p:cNvSpPr txBox="1"/>
                <p:nvPr/>
              </p:nvSpPr>
              <p:spPr>
                <a:xfrm>
                  <a:off x="711200" y="2685431"/>
                  <a:ext cx="27940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 smtClean="0">
                      <a:latin typeface="Arial"/>
                      <a:cs typeface="Arial"/>
                    </a:rPr>
                    <a:t>familiar object</a:t>
                  </a:r>
                </a:p>
                <a:p>
                  <a:pPr algn="ctr"/>
                  <a:r>
                    <a:rPr lang="en-US" i="1" dirty="0" smtClean="0">
                      <a:latin typeface="Arial"/>
                      <a:cs typeface="Arial"/>
                    </a:rPr>
                    <a:t>(in lexicon)</a:t>
                  </a:r>
                  <a:endParaRPr lang="en-US" i="1" dirty="0">
                    <a:latin typeface="Arial"/>
                    <a:cs typeface="Arial"/>
                  </a:endParaRPr>
                </a:p>
              </p:txBody>
            </p:sp>
          </p:grpSp>
          <p:grpSp>
            <p:nvGrpSpPr>
              <p:cNvPr id="19" name="Group 18"/>
              <p:cNvGrpSpPr/>
              <p:nvPr/>
            </p:nvGrpSpPr>
            <p:grpSpPr>
              <a:xfrm>
                <a:off x="5041900" y="2854174"/>
                <a:ext cx="2794000" cy="1759844"/>
                <a:chOff x="5041900" y="2748931"/>
                <a:chExt cx="2794000" cy="1759844"/>
              </a:xfrm>
            </p:grpSpPr>
            <p:pic>
              <p:nvPicPr>
                <p:cNvPr id="10" name="Picture 9" descr="garlic press - cropped.jpg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721534" y="3423063"/>
                  <a:ext cx="1447960" cy="1085712"/>
                </a:xfrm>
                <a:prstGeom prst="rect">
                  <a:avLst/>
                </a:prstGeom>
              </p:spPr>
            </p:pic>
            <p:sp>
              <p:nvSpPr>
                <p:cNvPr id="15" name="TextBox 14"/>
                <p:cNvSpPr txBox="1"/>
                <p:nvPr/>
              </p:nvSpPr>
              <p:spPr>
                <a:xfrm>
                  <a:off x="5041900" y="2748931"/>
                  <a:ext cx="27940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 smtClean="0">
                      <a:latin typeface="Arial"/>
                      <a:cs typeface="Arial"/>
                    </a:rPr>
                    <a:t>novel object</a:t>
                  </a:r>
                </a:p>
                <a:p>
                  <a:pPr algn="ctr"/>
                  <a:r>
                    <a:rPr lang="en-US" i="1" dirty="0" smtClean="0">
                      <a:latin typeface="Arial"/>
                      <a:cs typeface="Arial"/>
                    </a:rPr>
                    <a:t>(not in lexicon)</a:t>
                  </a:r>
                  <a:endParaRPr lang="en-US" i="1" dirty="0">
                    <a:latin typeface="Arial"/>
                    <a:cs typeface="Arial"/>
                  </a:endParaRPr>
                </a:p>
              </p:txBody>
            </p:sp>
          </p:grpSp>
        </p:grpSp>
      </p:grpSp>
      <p:grpSp>
        <p:nvGrpSpPr>
          <p:cNvPr id="25" name="Group 24"/>
          <p:cNvGrpSpPr/>
          <p:nvPr/>
        </p:nvGrpSpPr>
        <p:grpSpPr>
          <a:xfrm>
            <a:off x="4889500" y="3528306"/>
            <a:ext cx="2197100" cy="1775532"/>
            <a:chOff x="4889500" y="3528306"/>
            <a:chExt cx="2197100" cy="1775532"/>
          </a:xfrm>
        </p:grpSpPr>
        <p:cxnSp>
          <p:nvCxnSpPr>
            <p:cNvPr id="21" name="Straight Arrow Connector 20"/>
            <p:cNvCxnSpPr/>
            <p:nvPr/>
          </p:nvCxnSpPr>
          <p:spPr>
            <a:xfrm flipV="1">
              <a:off x="4889500" y="4432300"/>
              <a:ext cx="1003300" cy="871538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Oval 23"/>
            <p:cNvSpPr/>
            <p:nvPr/>
          </p:nvSpPr>
          <p:spPr>
            <a:xfrm>
              <a:off x="5810434" y="3528306"/>
              <a:ext cx="1276166" cy="1085712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200005" y="5952907"/>
            <a:ext cx="19800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smtClean="0">
                <a:latin typeface="Arial"/>
                <a:cs typeface="Arial"/>
              </a:rPr>
              <a:t>e.g., </a:t>
            </a:r>
            <a:r>
              <a:rPr lang="en-US" b="1" i="1" dirty="0" err="1" smtClean="0">
                <a:latin typeface="Arial"/>
                <a:cs typeface="Arial"/>
              </a:rPr>
              <a:t>Markman</a:t>
            </a:r>
            <a:r>
              <a:rPr lang="en-US" b="1" i="1" dirty="0" smtClean="0">
                <a:latin typeface="Arial"/>
                <a:cs typeface="Arial"/>
              </a:rPr>
              <a:t> &amp; </a:t>
            </a:r>
          </a:p>
          <a:p>
            <a:r>
              <a:rPr lang="en-US" b="1" i="1" dirty="0" err="1" smtClean="0">
                <a:latin typeface="Arial"/>
                <a:cs typeface="Arial"/>
              </a:rPr>
              <a:t>Wachtel</a:t>
            </a:r>
            <a:r>
              <a:rPr lang="en-US" b="1" i="1" dirty="0" smtClean="0">
                <a:latin typeface="Arial"/>
                <a:cs typeface="Arial"/>
              </a:rPr>
              <a:t> (1988)</a:t>
            </a:r>
            <a:endParaRPr lang="en-US" b="1" i="1" dirty="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2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u="sng" dirty="0" smtClean="0">
                <a:latin typeface="Arial"/>
                <a:cs typeface="Arial"/>
              </a:rPr>
              <a:t>Experiment 1 Goal:</a:t>
            </a:r>
            <a:br>
              <a:rPr lang="en-US" u="sng" dirty="0" smtClean="0">
                <a:latin typeface="Arial"/>
                <a:cs typeface="Arial"/>
              </a:rPr>
            </a:br>
            <a:r>
              <a:rPr lang="en-US" i="1" u="sng" dirty="0" smtClean="0">
                <a:latin typeface="Arial"/>
                <a:cs typeface="Arial"/>
              </a:rPr>
              <a:t>Is lexicon unified?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>
                <a:latin typeface="Arial"/>
                <a:cs typeface="Arial"/>
              </a:rPr>
              <a:t>Gestural</a:t>
            </a:r>
            <a:r>
              <a:rPr lang="en-US" dirty="0" smtClean="0">
                <a:latin typeface="Arial"/>
                <a:cs typeface="Arial"/>
              </a:rPr>
              <a:t> disambiguation task:</a:t>
            </a:r>
          </a:p>
          <a:p>
            <a:pPr lvl="1"/>
            <a:r>
              <a:rPr lang="en-US" sz="2400" b="1" dirty="0" smtClean="0">
                <a:latin typeface="Arial"/>
                <a:cs typeface="Arial"/>
              </a:rPr>
              <a:t>Will children also avoid word-gesture overlap?</a:t>
            </a:r>
          </a:p>
          <a:p>
            <a:pPr>
              <a:buNone/>
            </a:pPr>
            <a:endParaRPr lang="en-US" dirty="0">
              <a:latin typeface="Arial"/>
              <a:cs typeface="Arial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7772399" y="5380038"/>
            <a:ext cx="1231901" cy="1323003"/>
            <a:chOff x="7930553" y="5485733"/>
            <a:chExt cx="1213447" cy="1280860"/>
          </a:xfrm>
        </p:grpSpPr>
        <p:pic>
          <p:nvPicPr>
            <p:cNvPr id="9" name="Picture 8" descr="sign-ball.jp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30553" y="5485733"/>
              <a:ext cx="1213447" cy="1280860"/>
            </a:xfrm>
            <a:prstGeom prst="rect">
              <a:avLst/>
            </a:prstGeom>
            <a:ln w="19050">
              <a:solidFill>
                <a:schemeClr val="bg1"/>
              </a:solidFill>
            </a:ln>
          </p:spPr>
        </p:pic>
        <p:sp>
          <p:nvSpPr>
            <p:cNvPr id="10" name="Rectangle 9"/>
            <p:cNvSpPr/>
            <p:nvPr/>
          </p:nvSpPr>
          <p:spPr>
            <a:xfrm>
              <a:off x="7995348" y="5485733"/>
              <a:ext cx="367486" cy="31943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711200" y="2787031"/>
            <a:ext cx="7124700" cy="3812207"/>
            <a:chOff x="711200" y="2787031"/>
            <a:chExt cx="7124700" cy="3812207"/>
          </a:xfrm>
        </p:grpSpPr>
        <p:pic>
          <p:nvPicPr>
            <p:cNvPr id="24" name="Picture 7" descr="BD05765_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3625850" y="5303838"/>
              <a:ext cx="1295400" cy="1295400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</p:spPr>
        </p:pic>
        <p:grpSp>
          <p:nvGrpSpPr>
            <p:cNvPr id="25" name="Group 21"/>
            <p:cNvGrpSpPr/>
            <p:nvPr/>
          </p:nvGrpSpPr>
          <p:grpSpPr>
            <a:xfrm>
              <a:off x="711200" y="2787031"/>
              <a:ext cx="7124700" cy="1894131"/>
              <a:chOff x="711200" y="2787031"/>
              <a:chExt cx="7124700" cy="1894131"/>
            </a:xfrm>
          </p:grpSpPr>
          <p:grpSp>
            <p:nvGrpSpPr>
              <p:cNvPr id="26" name="Group 17"/>
              <p:cNvGrpSpPr/>
              <p:nvPr/>
            </p:nvGrpSpPr>
            <p:grpSpPr>
              <a:xfrm>
                <a:off x="711200" y="2787031"/>
                <a:ext cx="2794000" cy="1894131"/>
                <a:chOff x="711200" y="2685431"/>
                <a:chExt cx="2794000" cy="1894131"/>
              </a:xfrm>
            </p:grpSpPr>
            <p:pic>
              <p:nvPicPr>
                <p:cNvPr id="30" name="Picture 29" descr="keys - cropped.jpg"/>
                <p:cNvPicPr>
                  <a:picLocks noChangeAspect="1"/>
                </p:cNvPicPr>
                <p:nvPr/>
              </p:nvPicPr>
              <p:blipFill>
                <a:blip r:embed="rId4"/>
                <a:srcRect l="19581"/>
                <a:stretch>
                  <a:fillRect/>
                </a:stretch>
              </p:blipFill>
              <p:spPr>
                <a:xfrm>
                  <a:off x="1443319" y="3362817"/>
                  <a:ext cx="1304965" cy="1216745"/>
                </a:xfrm>
                <a:prstGeom prst="rect">
                  <a:avLst/>
                </a:prstGeom>
              </p:spPr>
            </p:pic>
            <p:sp>
              <p:nvSpPr>
                <p:cNvPr id="31" name="TextBox 30"/>
                <p:cNvSpPr txBox="1"/>
                <p:nvPr/>
              </p:nvSpPr>
              <p:spPr>
                <a:xfrm>
                  <a:off x="711200" y="2685431"/>
                  <a:ext cx="27940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 smtClean="0">
                      <a:latin typeface="Arial"/>
                      <a:cs typeface="Arial"/>
                    </a:rPr>
                    <a:t>familiar object</a:t>
                  </a:r>
                </a:p>
                <a:p>
                  <a:pPr algn="ctr"/>
                  <a:r>
                    <a:rPr lang="en-US" i="1" dirty="0" smtClean="0">
                      <a:latin typeface="Arial"/>
                      <a:cs typeface="Arial"/>
                    </a:rPr>
                    <a:t>(in lexicon)</a:t>
                  </a:r>
                  <a:endParaRPr lang="en-US" i="1" dirty="0">
                    <a:latin typeface="Arial"/>
                    <a:cs typeface="Arial"/>
                  </a:endParaRPr>
                </a:p>
              </p:txBody>
            </p:sp>
          </p:grpSp>
          <p:grpSp>
            <p:nvGrpSpPr>
              <p:cNvPr id="27" name="Group 18"/>
              <p:cNvGrpSpPr/>
              <p:nvPr/>
            </p:nvGrpSpPr>
            <p:grpSpPr>
              <a:xfrm>
                <a:off x="5041900" y="2854174"/>
                <a:ext cx="2794000" cy="1759844"/>
                <a:chOff x="5041900" y="2748931"/>
                <a:chExt cx="2794000" cy="1759844"/>
              </a:xfrm>
            </p:grpSpPr>
            <p:pic>
              <p:nvPicPr>
                <p:cNvPr id="28" name="Picture 27" descr="garlic press - cropped.jpg"/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721534" y="3423063"/>
                  <a:ext cx="1447960" cy="1085712"/>
                </a:xfrm>
                <a:prstGeom prst="rect">
                  <a:avLst/>
                </a:prstGeom>
              </p:spPr>
            </p:pic>
            <p:sp>
              <p:nvSpPr>
                <p:cNvPr id="29" name="TextBox 28"/>
                <p:cNvSpPr txBox="1"/>
                <p:nvPr/>
              </p:nvSpPr>
              <p:spPr>
                <a:xfrm>
                  <a:off x="5041900" y="2748931"/>
                  <a:ext cx="27940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 smtClean="0">
                      <a:latin typeface="Arial"/>
                      <a:cs typeface="Arial"/>
                    </a:rPr>
                    <a:t>novel object</a:t>
                  </a:r>
                </a:p>
                <a:p>
                  <a:pPr algn="ctr"/>
                  <a:r>
                    <a:rPr lang="en-US" i="1" dirty="0" smtClean="0">
                      <a:latin typeface="Arial"/>
                      <a:cs typeface="Arial"/>
                    </a:rPr>
                    <a:t>(not in lexicon)</a:t>
                  </a:r>
                  <a:endParaRPr lang="en-US" i="1" dirty="0">
                    <a:latin typeface="Arial"/>
                    <a:cs typeface="Arial"/>
                  </a:endParaRPr>
                </a:p>
              </p:txBody>
            </p:sp>
          </p:grpSp>
        </p:grpSp>
      </p:grpSp>
      <p:grpSp>
        <p:nvGrpSpPr>
          <p:cNvPr id="32" name="Group 31"/>
          <p:cNvGrpSpPr/>
          <p:nvPr/>
        </p:nvGrpSpPr>
        <p:grpSpPr>
          <a:xfrm>
            <a:off x="5402439" y="4982786"/>
            <a:ext cx="2895600" cy="816352"/>
            <a:chOff x="5402439" y="4500186"/>
            <a:chExt cx="2895600" cy="816352"/>
          </a:xfrm>
        </p:grpSpPr>
        <p:sp>
          <p:nvSpPr>
            <p:cNvPr id="33" name="TextBox 32"/>
            <p:cNvSpPr txBox="1"/>
            <p:nvPr/>
          </p:nvSpPr>
          <p:spPr>
            <a:xfrm>
              <a:off x="5429702" y="4674568"/>
              <a:ext cx="269986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/>
                <a:t>Where is it?</a:t>
              </a:r>
              <a:endParaRPr lang="en-US" sz="2000" dirty="0"/>
            </a:p>
          </p:txBody>
        </p:sp>
        <p:sp>
          <p:nvSpPr>
            <p:cNvPr id="34" name="Oval Callout 33"/>
            <p:cNvSpPr/>
            <p:nvPr/>
          </p:nvSpPr>
          <p:spPr>
            <a:xfrm>
              <a:off x="5402439" y="4500186"/>
              <a:ext cx="2895600" cy="816352"/>
            </a:xfrm>
            <a:prstGeom prst="wedgeEllipseCallout">
              <a:avLst>
                <a:gd name="adj1" fmla="val 72944"/>
                <a:gd name="adj2" fmla="val -37894"/>
              </a:avLst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3"/>
          <p:cNvGrpSpPr/>
          <p:nvPr/>
        </p:nvGrpSpPr>
        <p:grpSpPr>
          <a:xfrm>
            <a:off x="3152095" y="2854174"/>
            <a:ext cx="2133599" cy="1959937"/>
            <a:chOff x="457201" y="2682298"/>
            <a:chExt cx="3300830" cy="3032162"/>
          </a:xfrm>
        </p:grpSpPr>
        <p:pic>
          <p:nvPicPr>
            <p:cNvPr id="22" name="Picture 21" descr="sign-book.jpg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40368" y="3650902"/>
              <a:ext cx="688432" cy="688432"/>
            </a:xfrm>
            <a:prstGeom prst="rect">
              <a:avLst/>
            </a:prstGeom>
            <a:ln w="19050">
              <a:solidFill>
                <a:schemeClr val="bg1"/>
              </a:solidFill>
            </a:ln>
          </p:spPr>
        </p:pic>
        <p:pic>
          <p:nvPicPr>
            <p:cNvPr id="35" name="Picture 34" descr="sign-cup.jpg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448250" y="3070590"/>
              <a:ext cx="790882" cy="790882"/>
            </a:xfrm>
            <a:prstGeom prst="rect">
              <a:avLst/>
            </a:prstGeom>
            <a:ln w="19050">
              <a:solidFill>
                <a:schemeClr val="bg1"/>
              </a:solidFill>
            </a:ln>
          </p:spPr>
        </p:pic>
        <p:pic>
          <p:nvPicPr>
            <p:cNvPr id="36" name="Picture 35" descr="sign - cat.png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140368" y="4565302"/>
              <a:ext cx="688432" cy="688432"/>
            </a:xfrm>
            <a:prstGeom prst="rect">
              <a:avLst/>
            </a:prstGeom>
            <a:ln w="19050">
              <a:solidFill>
                <a:schemeClr val="bg1"/>
              </a:solidFill>
            </a:ln>
          </p:spPr>
        </p:pic>
        <p:sp>
          <p:nvSpPr>
            <p:cNvPr id="37" name="TextBox 36"/>
            <p:cNvSpPr txBox="1"/>
            <p:nvPr/>
          </p:nvSpPr>
          <p:spPr>
            <a:xfrm>
              <a:off x="1190134" y="3128015"/>
              <a:ext cx="943468" cy="4761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“car”</a:t>
              </a:r>
              <a:endParaRPr lang="en-US" sz="1400" dirty="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1766916" y="3531926"/>
              <a:ext cx="914400" cy="4761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“hat”</a:t>
              </a:r>
              <a:endParaRPr lang="en-US" sz="1400" dirty="0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1846576" y="4045361"/>
              <a:ext cx="1066800" cy="4761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“keys”</a:t>
              </a:r>
              <a:endParaRPr lang="en-US" sz="1400" dirty="0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1776619" y="4603748"/>
              <a:ext cx="1066800" cy="4761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“shoe”</a:t>
              </a:r>
              <a:endParaRPr lang="en-US" sz="1400" dirty="0"/>
            </a:p>
          </p:txBody>
        </p:sp>
        <p:sp>
          <p:nvSpPr>
            <p:cNvPr id="41" name="Cloud Callout 40"/>
            <p:cNvSpPr/>
            <p:nvPr/>
          </p:nvSpPr>
          <p:spPr>
            <a:xfrm>
              <a:off x="457201" y="2682298"/>
              <a:ext cx="3300830" cy="3032162"/>
            </a:xfrm>
            <a:prstGeom prst="cloudCallout">
              <a:avLst>
                <a:gd name="adj1" fmla="val 3805"/>
                <a:gd name="adj2" fmla="val 67331"/>
              </a:avLst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4889500" y="3528306"/>
            <a:ext cx="2197100" cy="1775532"/>
            <a:chOff x="4889500" y="3528306"/>
            <a:chExt cx="2197100" cy="1775532"/>
          </a:xfrm>
        </p:grpSpPr>
        <p:cxnSp>
          <p:nvCxnSpPr>
            <p:cNvPr id="43" name="Straight Arrow Connector 42"/>
            <p:cNvCxnSpPr/>
            <p:nvPr/>
          </p:nvCxnSpPr>
          <p:spPr>
            <a:xfrm flipV="1">
              <a:off x="4889500" y="4432300"/>
              <a:ext cx="1003300" cy="871538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Oval 43"/>
            <p:cNvSpPr/>
            <p:nvPr/>
          </p:nvSpPr>
          <p:spPr>
            <a:xfrm>
              <a:off x="5810434" y="3528306"/>
              <a:ext cx="1276166" cy="1085712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u="sng" dirty="0" smtClean="0">
                <a:latin typeface="Arial"/>
                <a:cs typeface="Arial"/>
              </a:rPr>
              <a:t>Experiment 1: </a:t>
            </a:r>
            <a:r>
              <a:rPr lang="en-US" i="1" u="sng" dirty="0" smtClean="0">
                <a:latin typeface="Arial"/>
                <a:cs typeface="Arial"/>
              </a:rPr>
              <a:t>Methods</a:t>
            </a:r>
            <a:endParaRPr lang="en-US" i="1" u="sng" dirty="0">
              <a:latin typeface="Arial"/>
              <a:cs typeface="Arial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 smtClean="0">
                <a:latin typeface="Arial"/>
                <a:cs typeface="Arial"/>
              </a:rPr>
              <a:t>Participants</a:t>
            </a:r>
            <a:r>
              <a:rPr lang="en-US" dirty="0" smtClean="0">
                <a:latin typeface="Arial"/>
                <a:cs typeface="Arial"/>
              </a:rPr>
              <a:t>: 32 18-month-olds </a:t>
            </a:r>
            <a:r>
              <a:rPr lang="en-US" sz="3000" dirty="0" smtClean="0">
                <a:latin typeface="Arial"/>
                <a:cs typeface="Arial"/>
              </a:rPr>
              <a:t>(</a:t>
            </a:r>
            <a:r>
              <a:rPr lang="en-US" sz="3000" i="1" dirty="0" smtClean="0">
                <a:latin typeface="Arial"/>
                <a:cs typeface="Arial"/>
              </a:rPr>
              <a:t>M</a:t>
            </a:r>
            <a:r>
              <a:rPr lang="en-US" sz="3000" i="1" baseline="-25000" dirty="0" smtClean="0">
                <a:latin typeface="Arial"/>
                <a:cs typeface="Arial"/>
              </a:rPr>
              <a:t>age</a:t>
            </a:r>
            <a:r>
              <a:rPr lang="en-US" sz="3000" dirty="0" smtClean="0">
                <a:latin typeface="Arial"/>
                <a:cs typeface="Arial"/>
              </a:rPr>
              <a:t>=18.4)</a:t>
            </a:r>
          </a:p>
          <a:p>
            <a:r>
              <a:rPr lang="en-US" i="1" dirty="0" smtClean="0">
                <a:latin typeface="Arial"/>
                <a:cs typeface="Arial"/>
              </a:rPr>
              <a:t>Design</a:t>
            </a:r>
            <a:r>
              <a:rPr lang="en-US" dirty="0" smtClean="0">
                <a:latin typeface="Arial"/>
                <a:cs typeface="Arial"/>
              </a:rPr>
              <a:t>: Between subjects (word vs. gesture conditions)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2697</TotalTime>
  <Words>1675</Words>
  <Application>Microsoft Macintosh PowerPoint</Application>
  <PresentationFormat>On-screen Show (4:3)</PresentationFormat>
  <Paragraphs>271</Paragraphs>
  <Slides>41</Slides>
  <Notes>0</Notes>
  <HiddenSlides>0</HiddenSlides>
  <MMClips>0</MMClips>
  <ScaleCrop>false</ScaleCrop>
  <HeadingPairs>
    <vt:vector size="4" baseType="variant">
      <vt:variant>
        <vt:lpstr>Design Template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2" baseType="lpstr">
      <vt:lpstr>Office Theme</vt:lpstr>
      <vt:lpstr>Young Children’s Disambiguation of Words and Symbolic Gestures: Implications for Domain-Specificity</vt:lpstr>
      <vt:lpstr>Symbolic Gestures</vt:lpstr>
      <vt:lpstr>Symbolic Gestures</vt:lpstr>
      <vt:lpstr>Similarities between words and symbolic gestures</vt:lpstr>
      <vt:lpstr>Similarities between words and symbolic gestures</vt:lpstr>
      <vt:lpstr>A unified early lexicon?</vt:lpstr>
      <vt:lpstr>Experiment 1 Goal: Is lexicon unified?</vt:lpstr>
      <vt:lpstr>Experiment 1 Goal: Is lexicon unified?</vt:lpstr>
      <vt:lpstr>Experiment 1: Methods</vt:lpstr>
      <vt:lpstr>Experiment 1: Methods</vt:lpstr>
      <vt:lpstr>Experiment 1: Methods</vt:lpstr>
      <vt:lpstr>Experiment 1: Methods</vt:lpstr>
      <vt:lpstr>Experiment 1: Results</vt:lpstr>
      <vt:lpstr>Experiment 1: Results</vt:lpstr>
      <vt:lpstr>Research Goals</vt:lpstr>
      <vt:lpstr>Why would children not select the novel object in the gesture task?</vt:lpstr>
      <vt:lpstr>Research Goals</vt:lpstr>
      <vt:lpstr>Experiment 2: Methods</vt:lpstr>
      <vt:lpstr>Experiment 2: Methods</vt:lpstr>
      <vt:lpstr>Experiment 2: Methods</vt:lpstr>
      <vt:lpstr>Results</vt:lpstr>
      <vt:lpstr>Research Goals</vt:lpstr>
      <vt:lpstr>Result Summary</vt:lpstr>
      <vt:lpstr>Implications for words &amp; gestures</vt:lpstr>
      <vt:lpstr>Implications for words &amp; gestures</vt:lpstr>
      <vt:lpstr>Implications for words &amp; gestures</vt:lpstr>
      <vt:lpstr>Implications for disambiguation</vt:lpstr>
      <vt:lpstr>Implications for disambiguation</vt:lpstr>
      <vt:lpstr>Implications for disambiguation</vt:lpstr>
      <vt:lpstr>Implications for disambiguation</vt:lpstr>
      <vt:lpstr>Implications for disambiguation</vt:lpstr>
      <vt:lpstr>Implications for disambiguation</vt:lpstr>
      <vt:lpstr>Implications for disambiguation</vt:lpstr>
      <vt:lpstr>Acknowledgments</vt:lpstr>
      <vt:lpstr>Extra Slides</vt:lpstr>
      <vt:lpstr>Disambiguation in monkeys</vt:lpstr>
      <vt:lpstr>Symbol Mapping Study</vt:lpstr>
      <vt:lpstr>Results: Symbol Mapping</vt:lpstr>
      <vt:lpstr>Experiment 1 Results:  Individual Patterns</vt:lpstr>
      <vt:lpstr>Experiment 1 Results:  Individual Patterns</vt:lpstr>
      <vt:lpstr>Results: Individual Patterns</vt:lpstr>
    </vt:vector>
  </TitlesOfParts>
  <Company>Emory University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Umay Suanda</dc:creator>
  <cp:lastModifiedBy>Umay Suanda</cp:lastModifiedBy>
  <cp:revision>120</cp:revision>
  <dcterms:created xsi:type="dcterms:W3CDTF">2013-04-18T16:21:06Z</dcterms:created>
  <dcterms:modified xsi:type="dcterms:W3CDTF">2013-04-18T16:46:08Z</dcterms:modified>
</cp:coreProperties>
</file>